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84" r:id="rId3"/>
    <p:sldId id="290" r:id="rId4"/>
    <p:sldId id="291" r:id="rId5"/>
    <p:sldId id="292" r:id="rId6"/>
    <p:sldId id="293" r:id="rId7"/>
    <p:sldId id="294" r:id="rId8"/>
    <p:sldId id="298" r:id="rId9"/>
    <p:sldId id="258" r:id="rId10"/>
    <p:sldId id="259" r:id="rId11"/>
    <p:sldId id="260" r:id="rId12"/>
    <p:sldId id="261" r:id="rId13"/>
    <p:sldId id="273" r:id="rId14"/>
    <p:sldId id="274" r:id="rId15"/>
    <p:sldId id="275" r:id="rId16"/>
    <p:sldId id="296" r:id="rId17"/>
    <p:sldId id="297" r:id="rId18"/>
    <p:sldId id="269" r:id="rId19"/>
    <p:sldId id="277" r:id="rId20"/>
    <p:sldId id="295" r:id="rId21"/>
    <p:sldId id="301" r:id="rId22"/>
    <p:sldId id="280" r:id="rId23"/>
    <p:sldId id="282" r:id="rId24"/>
    <p:sldId id="281" r:id="rId25"/>
    <p:sldId id="264" r:id="rId26"/>
    <p:sldId id="265" r:id="rId27"/>
    <p:sldId id="299" r:id="rId28"/>
    <p:sldId id="300" r:id="rId29"/>
    <p:sldId id="276" r:id="rId30"/>
    <p:sldId id="270" r:id="rId31"/>
    <p:sldId id="27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6D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snapToObjects="1">
      <p:cViewPr>
        <p:scale>
          <a:sx n="90" d="100"/>
          <a:sy n="90" d="100"/>
        </p:scale>
        <p:origin x="133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CAD420-F05C-114A-86BA-789ACACE47AE}" type="datetimeFigureOut">
              <a:rPr lang="en-US" smtClean="0"/>
              <a:t>12/1/15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498A4C-0BE8-8A4A-8109-0F6E68ACE972}" type="slidenum">
              <a:rPr lang="en-US" smtClean="0"/>
              <a:t>‹#›</a:t>
            </a:fld>
            <a:endParaRPr lang="en-US"/>
          </a:p>
        </p:txBody>
      </p:sp>
    </p:spTree>
    <p:extLst>
      <p:ext uri="{BB962C8B-B14F-4D97-AF65-F5344CB8AC3E}">
        <p14:creationId xmlns:p14="http://schemas.microsoft.com/office/powerpoint/2010/main" val="1253892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98A4C-0BE8-8A4A-8109-0F6E68ACE972}" type="slidenum">
              <a:rPr lang="en-US" smtClean="0"/>
              <a:t>4</a:t>
            </a:fld>
            <a:endParaRPr lang="en-US"/>
          </a:p>
        </p:txBody>
      </p:sp>
    </p:spTree>
    <p:extLst>
      <p:ext uri="{BB962C8B-B14F-4D97-AF65-F5344CB8AC3E}">
        <p14:creationId xmlns:p14="http://schemas.microsoft.com/office/powerpoint/2010/main" val="498943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98A4C-0BE8-8A4A-8109-0F6E68ACE972}" type="slidenum">
              <a:rPr lang="en-US" smtClean="0"/>
              <a:t>5</a:t>
            </a:fld>
            <a:endParaRPr lang="en-US"/>
          </a:p>
        </p:txBody>
      </p:sp>
    </p:spTree>
    <p:extLst>
      <p:ext uri="{BB962C8B-B14F-4D97-AF65-F5344CB8AC3E}">
        <p14:creationId xmlns:p14="http://schemas.microsoft.com/office/powerpoint/2010/main" val="1829497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98A4C-0BE8-8A4A-8109-0F6E68ACE972}" type="slidenum">
              <a:rPr lang="en-US" smtClean="0"/>
              <a:t>6</a:t>
            </a:fld>
            <a:endParaRPr lang="en-US"/>
          </a:p>
        </p:txBody>
      </p:sp>
    </p:spTree>
    <p:extLst>
      <p:ext uri="{BB962C8B-B14F-4D97-AF65-F5344CB8AC3E}">
        <p14:creationId xmlns:p14="http://schemas.microsoft.com/office/powerpoint/2010/main" val="1795107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498A4C-0BE8-8A4A-8109-0F6E68ACE972}" type="slidenum">
              <a:rPr lang="en-US" smtClean="0"/>
              <a:t>11</a:t>
            </a:fld>
            <a:endParaRPr lang="en-US"/>
          </a:p>
        </p:txBody>
      </p:sp>
    </p:spTree>
    <p:extLst>
      <p:ext uri="{BB962C8B-B14F-4D97-AF65-F5344CB8AC3E}">
        <p14:creationId xmlns:p14="http://schemas.microsoft.com/office/powerpoint/2010/main" val="90843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9624200-8BA4-0047-94B1-70DFFCFBB694}" type="datetimeFigureOut">
              <a:rPr lang="en-US" smtClean="0"/>
              <a:t>12/1/15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14169" y="6356350"/>
            <a:ext cx="2743200" cy="365125"/>
          </a:xfrm>
        </p:spPr>
        <p:txBody>
          <a:bodyPr/>
          <a:lstStyle/>
          <a:p>
            <a:fld id="{71F9741F-795E-A84E-98C0-7BD977394F99}" type="slidenum">
              <a:rPr lang="en-US" smtClean="0"/>
              <a:t>‹#›</a:t>
            </a:fld>
            <a:endParaRPr lang="en-US"/>
          </a:p>
        </p:txBody>
      </p:sp>
      <p:grpSp>
        <p:nvGrpSpPr>
          <p:cNvPr id="9" name="Group 8"/>
          <p:cNvGrpSpPr/>
          <p:nvPr userDrawn="1"/>
        </p:nvGrpSpPr>
        <p:grpSpPr>
          <a:xfrm>
            <a:off x="6507085" y="6356350"/>
            <a:ext cx="5611705" cy="369332"/>
            <a:chOff x="6507085" y="6356350"/>
            <a:chExt cx="5611705" cy="369332"/>
          </a:xfrm>
        </p:grpSpPr>
        <p:sp>
          <p:nvSpPr>
            <p:cNvPr id="7" name="TextBox 6"/>
            <p:cNvSpPr txBox="1"/>
            <p:nvPr userDrawn="1"/>
          </p:nvSpPr>
          <p:spPr>
            <a:xfrm>
              <a:off x="6507085" y="6356350"/>
              <a:ext cx="4035848" cy="369332"/>
            </a:xfrm>
            <a:prstGeom prst="rect">
              <a:avLst/>
            </a:prstGeom>
            <a:noFill/>
          </p:spPr>
          <p:txBody>
            <a:bodyPr wrap="none" rtlCol="0">
              <a:spAutoFit/>
            </a:bodyPr>
            <a:lstStyle/>
            <a:p>
              <a:r>
                <a:rPr lang="en-US" dirty="0" smtClean="0"/>
                <a:t>Work</a:t>
              </a:r>
              <a:r>
                <a:rPr lang="en-US" baseline="0" dirty="0" smtClean="0"/>
                <a:t> performed by Martin </a:t>
              </a:r>
              <a:r>
                <a:rPr lang="en-US" baseline="0" dirty="0" err="1" smtClean="0"/>
                <a:t>Rasumoff</a:t>
              </a:r>
              <a:r>
                <a:rPr lang="en-US" baseline="0" dirty="0" smtClean="0"/>
                <a:t> for </a:t>
              </a:r>
              <a:endParaRPr lang="en-US" dirty="0"/>
            </a:p>
          </p:txBody>
        </p:sp>
        <p:pic>
          <p:nvPicPr>
            <p:cNvPr id="8" name="Picture 7"/>
            <p:cNvPicPr>
              <a:picLocks noChangeAspect="1"/>
            </p:cNvPicPr>
            <p:nvPr userDrawn="1"/>
          </p:nvPicPr>
          <p:blipFill>
            <a:blip r:embed="rId2"/>
            <a:stretch>
              <a:fillRect/>
            </a:stretch>
          </p:blipFill>
          <p:spPr>
            <a:xfrm>
              <a:off x="10581511" y="6417388"/>
              <a:ext cx="1537279" cy="243048"/>
            </a:xfrm>
            <a:prstGeom prst="rect">
              <a:avLst/>
            </a:prstGeom>
          </p:spPr>
        </p:pic>
      </p:grpSp>
    </p:spTree>
    <p:extLst>
      <p:ext uri="{BB962C8B-B14F-4D97-AF65-F5344CB8AC3E}">
        <p14:creationId xmlns:p14="http://schemas.microsoft.com/office/powerpoint/2010/main" val="179918643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24200-8BA4-0047-94B1-70DFFCFBB694}" type="datetimeFigureOut">
              <a:rPr lang="en-US" smtClean="0"/>
              <a:t>12/1/15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9741F-795E-A84E-98C0-7BD977394F99}" type="slidenum">
              <a:rPr lang="en-US" smtClean="0"/>
              <a:t>‹#›</a:t>
            </a:fld>
            <a:endParaRPr lang="en-US"/>
          </a:p>
        </p:txBody>
      </p:sp>
    </p:spTree>
    <p:extLst>
      <p:ext uri="{BB962C8B-B14F-4D97-AF65-F5344CB8AC3E}">
        <p14:creationId xmlns:p14="http://schemas.microsoft.com/office/powerpoint/2010/main" val="99550418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24200-8BA4-0047-94B1-70DFFCFBB694}" type="datetimeFigureOut">
              <a:rPr lang="en-US" smtClean="0"/>
              <a:t>12/1/15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9741F-795E-A84E-98C0-7BD977394F99}" type="slidenum">
              <a:rPr lang="en-US" smtClean="0"/>
              <a:t>‹#›</a:t>
            </a:fld>
            <a:endParaRPr lang="en-US"/>
          </a:p>
        </p:txBody>
      </p:sp>
    </p:spTree>
    <p:extLst>
      <p:ext uri="{BB962C8B-B14F-4D97-AF65-F5344CB8AC3E}">
        <p14:creationId xmlns:p14="http://schemas.microsoft.com/office/powerpoint/2010/main" val="393693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624200-8BA4-0047-94B1-70DFFCFBB694}" type="datetimeFigureOut">
              <a:rPr lang="en-US" smtClean="0"/>
              <a:t>12/1/15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9741F-795E-A84E-98C0-7BD977394F99}" type="slidenum">
              <a:rPr lang="en-US" smtClean="0"/>
              <a:t>‹#›</a:t>
            </a:fld>
            <a:endParaRPr lang="en-US"/>
          </a:p>
        </p:txBody>
      </p:sp>
      <p:grpSp>
        <p:nvGrpSpPr>
          <p:cNvPr id="9" name="Group 8"/>
          <p:cNvGrpSpPr/>
          <p:nvPr userDrawn="1"/>
        </p:nvGrpSpPr>
        <p:grpSpPr>
          <a:xfrm>
            <a:off x="6507085" y="6356350"/>
            <a:ext cx="5611705" cy="369332"/>
            <a:chOff x="6507085" y="6356350"/>
            <a:chExt cx="5611705" cy="369332"/>
          </a:xfrm>
        </p:grpSpPr>
        <p:sp>
          <p:nvSpPr>
            <p:cNvPr id="10" name="TextBox 9"/>
            <p:cNvSpPr txBox="1"/>
            <p:nvPr userDrawn="1"/>
          </p:nvSpPr>
          <p:spPr>
            <a:xfrm>
              <a:off x="6507085" y="6356350"/>
              <a:ext cx="4035848" cy="369332"/>
            </a:xfrm>
            <a:prstGeom prst="rect">
              <a:avLst/>
            </a:prstGeom>
            <a:noFill/>
          </p:spPr>
          <p:txBody>
            <a:bodyPr wrap="none" rtlCol="0">
              <a:spAutoFit/>
            </a:bodyPr>
            <a:lstStyle/>
            <a:p>
              <a:r>
                <a:rPr lang="en-US" dirty="0" smtClean="0"/>
                <a:t>Work</a:t>
              </a:r>
              <a:r>
                <a:rPr lang="en-US" baseline="0" dirty="0" smtClean="0"/>
                <a:t> performed by Martin </a:t>
              </a:r>
              <a:r>
                <a:rPr lang="en-US" baseline="0" dirty="0" err="1" smtClean="0"/>
                <a:t>Rasumoff</a:t>
              </a:r>
              <a:r>
                <a:rPr lang="en-US" baseline="0" dirty="0" smtClean="0"/>
                <a:t> for </a:t>
              </a:r>
              <a:endParaRPr lang="en-US" dirty="0"/>
            </a:p>
          </p:txBody>
        </p:sp>
        <p:pic>
          <p:nvPicPr>
            <p:cNvPr id="11" name="Picture 10"/>
            <p:cNvPicPr>
              <a:picLocks noChangeAspect="1"/>
            </p:cNvPicPr>
            <p:nvPr userDrawn="1"/>
          </p:nvPicPr>
          <p:blipFill>
            <a:blip r:embed="rId2"/>
            <a:stretch>
              <a:fillRect/>
            </a:stretch>
          </p:blipFill>
          <p:spPr>
            <a:xfrm>
              <a:off x="10581511" y="6417388"/>
              <a:ext cx="1537279" cy="243048"/>
            </a:xfrm>
            <a:prstGeom prst="rect">
              <a:avLst/>
            </a:prstGeom>
          </p:spPr>
        </p:pic>
      </p:grpSp>
    </p:spTree>
    <p:extLst>
      <p:ext uri="{BB962C8B-B14F-4D97-AF65-F5344CB8AC3E}">
        <p14:creationId xmlns:p14="http://schemas.microsoft.com/office/powerpoint/2010/main" val="13750171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624200-8BA4-0047-94B1-70DFFCFBB694}" type="datetimeFigureOut">
              <a:rPr lang="en-US" smtClean="0"/>
              <a:t>12/1/15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F9741F-795E-A84E-98C0-7BD977394F99}" type="slidenum">
              <a:rPr lang="en-US" smtClean="0"/>
              <a:t>‹#›</a:t>
            </a:fld>
            <a:endParaRPr lang="en-US"/>
          </a:p>
        </p:txBody>
      </p:sp>
      <p:grpSp>
        <p:nvGrpSpPr>
          <p:cNvPr id="8" name="Group 7"/>
          <p:cNvGrpSpPr/>
          <p:nvPr userDrawn="1"/>
        </p:nvGrpSpPr>
        <p:grpSpPr>
          <a:xfrm>
            <a:off x="6507085" y="6356350"/>
            <a:ext cx="5611705" cy="369332"/>
            <a:chOff x="6507085" y="6356350"/>
            <a:chExt cx="5611705" cy="369332"/>
          </a:xfrm>
        </p:grpSpPr>
        <p:sp>
          <p:nvSpPr>
            <p:cNvPr id="9" name="TextBox 8"/>
            <p:cNvSpPr txBox="1"/>
            <p:nvPr userDrawn="1"/>
          </p:nvSpPr>
          <p:spPr>
            <a:xfrm>
              <a:off x="6507085" y="6356350"/>
              <a:ext cx="4035848" cy="369332"/>
            </a:xfrm>
            <a:prstGeom prst="rect">
              <a:avLst/>
            </a:prstGeom>
            <a:noFill/>
          </p:spPr>
          <p:txBody>
            <a:bodyPr wrap="none" rtlCol="0">
              <a:spAutoFit/>
            </a:bodyPr>
            <a:lstStyle/>
            <a:p>
              <a:r>
                <a:rPr lang="en-US" dirty="0" smtClean="0"/>
                <a:t>Work</a:t>
              </a:r>
              <a:r>
                <a:rPr lang="en-US" baseline="0" dirty="0" smtClean="0"/>
                <a:t> performed by Martin </a:t>
              </a:r>
              <a:r>
                <a:rPr lang="en-US" baseline="0" dirty="0" err="1" smtClean="0"/>
                <a:t>Rasumoff</a:t>
              </a:r>
              <a:r>
                <a:rPr lang="en-US" baseline="0" dirty="0" smtClean="0"/>
                <a:t> for </a:t>
              </a:r>
              <a:endParaRPr lang="en-US" dirty="0"/>
            </a:p>
          </p:txBody>
        </p:sp>
        <p:pic>
          <p:nvPicPr>
            <p:cNvPr id="10" name="Picture 9"/>
            <p:cNvPicPr>
              <a:picLocks noChangeAspect="1"/>
            </p:cNvPicPr>
            <p:nvPr userDrawn="1"/>
          </p:nvPicPr>
          <p:blipFill>
            <a:blip r:embed="rId2"/>
            <a:stretch>
              <a:fillRect/>
            </a:stretch>
          </p:blipFill>
          <p:spPr>
            <a:xfrm>
              <a:off x="10581511" y="6417388"/>
              <a:ext cx="1537279" cy="243048"/>
            </a:xfrm>
            <a:prstGeom prst="rect">
              <a:avLst/>
            </a:prstGeom>
          </p:spPr>
        </p:pic>
      </p:grpSp>
    </p:spTree>
    <p:extLst>
      <p:ext uri="{BB962C8B-B14F-4D97-AF65-F5344CB8AC3E}">
        <p14:creationId xmlns:p14="http://schemas.microsoft.com/office/powerpoint/2010/main" val="84112643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9624200-8BA4-0047-94B1-70DFFCFBB694}" type="datetimeFigureOut">
              <a:rPr lang="en-US" smtClean="0"/>
              <a:t>12/1/15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9741F-795E-A84E-98C0-7BD977394F99}" type="slidenum">
              <a:rPr lang="en-US" smtClean="0"/>
              <a:t>‹#›</a:t>
            </a:fld>
            <a:endParaRPr lang="en-US"/>
          </a:p>
        </p:txBody>
      </p:sp>
      <p:grpSp>
        <p:nvGrpSpPr>
          <p:cNvPr id="9" name="Group 8"/>
          <p:cNvGrpSpPr/>
          <p:nvPr userDrawn="1"/>
        </p:nvGrpSpPr>
        <p:grpSpPr>
          <a:xfrm>
            <a:off x="6507085" y="6356350"/>
            <a:ext cx="5611705" cy="369332"/>
            <a:chOff x="6507085" y="6356350"/>
            <a:chExt cx="5611705" cy="369332"/>
          </a:xfrm>
        </p:grpSpPr>
        <p:sp>
          <p:nvSpPr>
            <p:cNvPr id="10" name="TextBox 9"/>
            <p:cNvSpPr txBox="1"/>
            <p:nvPr userDrawn="1"/>
          </p:nvSpPr>
          <p:spPr>
            <a:xfrm>
              <a:off x="6507085" y="6356350"/>
              <a:ext cx="4035848" cy="369332"/>
            </a:xfrm>
            <a:prstGeom prst="rect">
              <a:avLst/>
            </a:prstGeom>
            <a:noFill/>
          </p:spPr>
          <p:txBody>
            <a:bodyPr wrap="none" rtlCol="0">
              <a:spAutoFit/>
            </a:bodyPr>
            <a:lstStyle/>
            <a:p>
              <a:r>
                <a:rPr lang="en-US" dirty="0" smtClean="0"/>
                <a:t>Work</a:t>
              </a:r>
              <a:r>
                <a:rPr lang="en-US" baseline="0" dirty="0" smtClean="0"/>
                <a:t> performed by Martin </a:t>
              </a:r>
              <a:r>
                <a:rPr lang="en-US" baseline="0" dirty="0" err="1" smtClean="0"/>
                <a:t>Rasumoff</a:t>
              </a:r>
              <a:r>
                <a:rPr lang="en-US" baseline="0" dirty="0" smtClean="0"/>
                <a:t> for </a:t>
              </a:r>
              <a:endParaRPr lang="en-US" dirty="0"/>
            </a:p>
          </p:txBody>
        </p:sp>
        <p:pic>
          <p:nvPicPr>
            <p:cNvPr id="11" name="Picture 10"/>
            <p:cNvPicPr>
              <a:picLocks noChangeAspect="1"/>
            </p:cNvPicPr>
            <p:nvPr userDrawn="1"/>
          </p:nvPicPr>
          <p:blipFill>
            <a:blip r:embed="rId2"/>
            <a:stretch>
              <a:fillRect/>
            </a:stretch>
          </p:blipFill>
          <p:spPr>
            <a:xfrm>
              <a:off x="10581511" y="6417388"/>
              <a:ext cx="1537279" cy="243048"/>
            </a:xfrm>
            <a:prstGeom prst="rect">
              <a:avLst/>
            </a:prstGeom>
          </p:spPr>
        </p:pic>
      </p:grpSp>
    </p:spTree>
    <p:extLst>
      <p:ext uri="{BB962C8B-B14F-4D97-AF65-F5344CB8AC3E}">
        <p14:creationId xmlns:p14="http://schemas.microsoft.com/office/powerpoint/2010/main" val="20746789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9624200-8BA4-0047-94B1-70DFFCFBB694}" type="datetimeFigureOut">
              <a:rPr lang="en-US" smtClean="0"/>
              <a:t>12/1/15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F9741F-795E-A84E-98C0-7BD977394F99}" type="slidenum">
              <a:rPr lang="en-US" smtClean="0"/>
              <a:t>‹#›</a:t>
            </a:fld>
            <a:endParaRPr lang="en-US"/>
          </a:p>
        </p:txBody>
      </p:sp>
      <p:grpSp>
        <p:nvGrpSpPr>
          <p:cNvPr id="11" name="Group 10"/>
          <p:cNvGrpSpPr/>
          <p:nvPr userDrawn="1"/>
        </p:nvGrpSpPr>
        <p:grpSpPr>
          <a:xfrm>
            <a:off x="6507085" y="6356350"/>
            <a:ext cx="5611705" cy="369332"/>
            <a:chOff x="6507085" y="6356350"/>
            <a:chExt cx="5611705" cy="369332"/>
          </a:xfrm>
        </p:grpSpPr>
        <p:sp>
          <p:nvSpPr>
            <p:cNvPr id="12" name="TextBox 11"/>
            <p:cNvSpPr txBox="1"/>
            <p:nvPr userDrawn="1"/>
          </p:nvSpPr>
          <p:spPr>
            <a:xfrm>
              <a:off x="6507085" y="6356350"/>
              <a:ext cx="4035848" cy="369332"/>
            </a:xfrm>
            <a:prstGeom prst="rect">
              <a:avLst/>
            </a:prstGeom>
            <a:noFill/>
          </p:spPr>
          <p:txBody>
            <a:bodyPr wrap="none" rtlCol="0">
              <a:spAutoFit/>
            </a:bodyPr>
            <a:lstStyle/>
            <a:p>
              <a:r>
                <a:rPr lang="en-US" dirty="0" smtClean="0"/>
                <a:t>Work</a:t>
              </a:r>
              <a:r>
                <a:rPr lang="en-US" baseline="0" dirty="0" smtClean="0"/>
                <a:t> performed by Martin </a:t>
              </a:r>
              <a:r>
                <a:rPr lang="en-US" baseline="0" dirty="0" err="1" smtClean="0"/>
                <a:t>Rasumoff</a:t>
              </a:r>
              <a:r>
                <a:rPr lang="en-US" baseline="0" dirty="0" smtClean="0"/>
                <a:t> for </a:t>
              </a:r>
              <a:endParaRPr lang="en-US" dirty="0"/>
            </a:p>
          </p:txBody>
        </p:sp>
        <p:pic>
          <p:nvPicPr>
            <p:cNvPr id="13" name="Picture 12"/>
            <p:cNvPicPr>
              <a:picLocks noChangeAspect="1"/>
            </p:cNvPicPr>
            <p:nvPr userDrawn="1"/>
          </p:nvPicPr>
          <p:blipFill>
            <a:blip r:embed="rId2"/>
            <a:stretch>
              <a:fillRect/>
            </a:stretch>
          </p:blipFill>
          <p:spPr>
            <a:xfrm>
              <a:off x="10581511" y="6417388"/>
              <a:ext cx="1537279" cy="243048"/>
            </a:xfrm>
            <a:prstGeom prst="rect">
              <a:avLst/>
            </a:prstGeom>
          </p:spPr>
        </p:pic>
      </p:grpSp>
    </p:spTree>
    <p:extLst>
      <p:ext uri="{BB962C8B-B14F-4D97-AF65-F5344CB8AC3E}">
        <p14:creationId xmlns:p14="http://schemas.microsoft.com/office/powerpoint/2010/main" val="43649764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9624200-8BA4-0047-94B1-70DFFCFBB694}" type="datetimeFigureOut">
              <a:rPr lang="en-US" smtClean="0"/>
              <a:t>12/1/15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F9741F-795E-A84E-98C0-7BD977394F99}" type="slidenum">
              <a:rPr lang="en-US" smtClean="0"/>
              <a:t>‹#›</a:t>
            </a:fld>
            <a:endParaRPr lang="en-US"/>
          </a:p>
        </p:txBody>
      </p:sp>
      <p:grpSp>
        <p:nvGrpSpPr>
          <p:cNvPr id="7" name="Group 6"/>
          <p:cNvGrpSpPr/>
          <p:nvPr userDrawn="1"/>
        </p:nvGrpSpPr>
        <p:grpSpPr>
          <a:xfrm>
            <a:off x="6507085" y="6356350"/>
            <a:ext cx="5611705" cy="369332"/>
            <a:chOff x="6507085" y="6356350"/>
            <a:chExt cx="5611705" cy="369332"/>
          </a:xfrm>
        </p:grpSpPr>
        <p:sp>
          <p:nvSpPr>
            <p:cNvPr id="8" name="TextBox 7"/>
            <p:cNvSpPr txBox="1"/>
            <p:nvPr userDrawn="1"/>
          </p:nvSpPr>
          <p:spPr>
            <a:xfrm>
              <a:off x="6507085" y="6356350"/>
              <a:ext cx="4035848" cy="369332"/>
            </a:xfrm>
            <a:prstGeom prst="rect">
              <a:avLst/>
            </a:prstGeom>
            <a:noFill/>
          </p:spPr>
          <p:txBody>
            <a:bodyPr wrap="none" rtlCol="0">
              <a:spAutoFit/>
            </a:bodyPr>
            <a:lstStyle/>
            <a:p>
              <a:r>
                <a:rPr lang="en-US" dirty="0" smtClean="0"/>
                <a:t>Work</a:t>
              </a:r>
              <a:r>
                <a:rPr lang="en-US" baseline="0" dirty="0" smtClean="0"/>
                <a:t> performed by Martin </a:t>
              </a:r>
              <a:r>
                <a:rPr lang="en-US" baseline="0" dirty="0" err="1" smtClean="0"/>
                <a:t>Rasumoff</a:t>
              </a:r>
              <a:r>
                <a:rPr lang="en-US" baseline="0" dirty="0" smtClean="0"/>
                <a:t> for </a:t>
              </a:r>
              <a:endParaRPr lang="en-US" dirty="0"/>
            </a:p>
          </p:txBody>
        </p:sp>
        <p:pic>
          <p:nvPicPr>
            <p:cNvPr id="9" name="Picture 8"/>
            <p:cNvPicPr>
              <a:picLocks noChangeAspect="1"/>
            </p:cNvPicPr>
            <p:nvPr userDrawn="1"/>
          </p:nvPicPr>
          <p:blipFill>
            <a:blip r:embed="rId2"/>
            <a:stretch>
              <a:fillRect/>
            </a:stretch>
          </p:blipFill>
          <p:spPr>
            <a:xfrm>
              <a:off x="10581511" y="6417388"/>
              <a:ext cx="1537279" cy="243048"/>
            </a:xfrm>
            <a:prstGeom prst="rect">
              <a:avLst/>
            </a:prstGeom>
          </p:spPr>
        </p:pic>
      </p:grpSp>
    </p:spTree>
    <p:extLst>
      <p:ext uri="{BB962C8B-B14F-4D97-AF65-F5344CB8AC3E}">
        <p14:creationId xmlns:p14="http://schemas.microsoft.com/office/powerpoint/2010/main" val="41178136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624200-8BA4-0047-94B1-70DFFCFBB694}" type="datetimeFigureOut">
              <a:rPr lang="en-US" smtClean="0"/>
              <a:t>12/1/15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F9741F-795E-A84E-98C0-7BD977394F99}" type="slidenum">
              <a:rPr lang="en-US" smtClean="0"/>
              <a:t>‹#›</a:t>
            </a:fld>
            <a:endParaRPr lang="en-US"/>
          </a:p>
        </p:txBody>
      </p:sp>
      <p:grpSp>
        <p:nvGrpSpPr>
          <p:cNvPr id="6" name="Group 5"/>
          <p:cNvGrpSpPr/>
          <p:nvPr userDrawn="1"/>
        </p:nvGrpSpPr>
        <p:grpSpPr>
          <a:xfrm>
            <a:off x="6507085" y="6356350"/>
            <a:ext cx="5611705" cy="369332"/>
            <a:chOff x="6507085" y="6356350"/>
            <a:chExt cx="5611705" cy="369332"/>
          </a:xfrm>
        </p:grpSpPr>
        <p:sp>
          <p:nvSpPr>
            <p:cNvPr id="7" name="TextBox 6"/>
            <p:cNvSpPr txBox="1"/>
            <p:nvPr userDrawn="1"/>
          </p:nvSpPr>
          <p:spPr>
            <a:xfrm>
              <a:off x="6507085" y="6356350"/>
              <a:ext cx="4035848" cy="369332"/>
            </a:xfrm>
            <a:prstGeom prst="rect">
              <a:avLst/>
            </a:prstGeom>
            <a:noFill/>
          </p:spPr>
          <p:txBody>
            <a:bodyPr wrap="none" rtlCol="0">
              <a:spAutoFit/>
            </a:bodyPr>
            <a:lstStyle/>
            <a:p>
              <a:r>
                <a:rPr lang="en-US" dirty="0" smtClean="0"/>
                <a:t>Work</a:t>
              </a:r>
              <a:r>
                <a:rPr lang="en-US" baseline="0" dirty="0" smtClean="0"/>
                <a:t> performed by Martin </a:t>
              </a:r>
              <a:r>
                <a:rPr lang="en-US" baseline="0" dirty="0" err="1" smtClean="0"/>
                <a:t>Rasumoff</a:t>
              </a:r>
              <a:r>
                <a:rPr lang="en-US" baseline="0" dirty="0" smtClean="0"/>
                <a:t> for </a:t>
              </a:r>
              <a:endParaRPr lang="en-US" dirty="0"/>
            </a:p>
          </p:txBody>
        </p:sp>
        <p:pic>
          <p:nvPicPr>
            <p:cNvPr id="8" name="Picture 7"/>
            <p:cNvPicPr>
              <a:picLocks noChangeAspect="1"/>
            </p:cNvPicPr>
            <p:nvPr userDrawn="1"/>
          </p:nvPicPr>
          <p:blipFill>
            <a:blip r:embed="rId2"/>
            <a:stretch>
              <a:fillRect/>
            </a:stretch>
          </p:blipFill>
          <p:spPr>
            <a:xfrm>
              <a:off x="10581511" y="6417388"/>
              <a:ext cx="1537279" cy="243048"/>
            </a:xfrm>
            <a:prstGeom prst="rect">
              <a:avLst/>
            </a:prstGeom>
          </p:spPr>
        </p:pic>
      </p:grpSp>
    </p:spTree>
    <p:extLst>
      <p:ext uri="{BB962C8B-B14F-4D97-AF65-F5344CB8AC3E}">
        <p14:creationId xmlns:p14="http://schemas.microsoft.com/office/powerpoint/2010/main" val="161705730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624200-8BA4-0047-94B1-70DFFCFBB694}" type="datetimeFigureOut">
              <a:rPr lang="en-US" smtClean="0"/>
              <a:t>12/1/15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9741F-795E-A84E-98C0-7BD977394F99}" type="slidenum">
              <a:rPr lang="en-US" smtClean="0"/>
              <a:t>‹#›</a:t>
            </a:fld>
            <a:endParaRPr lang="en-US"/>
          </a:p>
        </p:txBody>
      </p:sp>
      <p:grpSp>
        <p:nvGrpSpPr>
          <p:cNvPr id="9" name="Group 8"/>
          <p:cNvGrpSpPr/>
          <p:nvPr userDrawn="1"/>
        </p:nvGrpSpPr>
        <p:grpSpPr>
          <a:xfrm>
            <a:off x="6507085" y="6356350"/>
            <a:ext cx="5611705" cy="369332"/>
            <a:chOff x="6507085" y="6356350"/>
            <a:chExt cx="5611705" cy="369332"/>
          </a:xfrm>
        </p:grpSpPr>
        <p:sp>
          <p:nvSpPr>
            <p:cNvPr id="10" name="TextBox 9"/>
            <p:cNvSpPr txBox="1"/>
            <p:nvPr userDrawn="1"/>
          </p:nvSpPr>
          <p:spPr>
            <a:xfrm>
              <a:off x="6507085" y="6356350"/>
              <a:ext cx="4035848" cy="369332"/>
            </a:xfrm>
            <a:prstGeom prst="rect">
              <a:avLst/>
            </a:prstGeom>
            <a:noFill/>
          </p:spPr>
          <p:txBody>
            <a:bodyPr wrap="none" rtlCol="0">
              <a:spAutoFit/>
            </a:bodyPr>
            <a:lstStyle/>
            <a:p>
              <a:r>
                <a:rPr lang="en-US" dirty="0" smtClean="0"/>
                <a:t>Work</a:t>
              </a:r>
              <a:r>
                <a:rPr lang="en-US" baseline="0" dirty="0" smtClean="0"/>
                <a:t> performed by Martin </a:t>
              </a:r>
              <a:r>
                <a:rPr lang="en-US" baseline="0" dirty="0" err="1" smtClean="0"/>
                <a:t>Rasumoff</a:t>
              </a:r>
              <a:r>
                <a:rPr lang="en-US" baseline="0" dirty="0" smtClean="0"/>
                <a:t> for </a:t>
              </a:r>
              <a:endParaRPr lang="en-US" dirty="0"/>
            </a:p>
          </p:txBody>
        </p:sp>
        <p:pic>
          <p:nvPicPr>
            <p:cNvPr id="11" name="Picture 10"/>
            <p:cNvPicPr>
              <a:picLocks noChangeAspect="1"/>
            </p:cNvPicPr>
            <p:nvPr userDrawn="1"/>
          </p:nvPicPr>
          <p:blipFill>
            <a:blip r:embed="rId2"/>
            <a:stretch>
              <a:fillRect/>
            </a:stretch>
          </p:blipFill>
          <p:spPr>
            <a:xfrm>
              <a:off x="10581511" y="6417388"/>
              <a:ext cx="1537279" cy="243048"/>
            </a:xfrm>
            <a:prstGeom prst="rect">
              <a:avLst/>
            </a:prstGeom>
          </p:spPr>
        </p:pic>
      </p:grpSp>
    </p:spTree>
    <p:extLst>
      <p:ext uri="{BB962C8B-B14F-4D97-AF65-F5344CB8AC3E}">
        <p14:creationId xmlns:p14="http://schemas.microsoft.com/office/powerpoint/2010/main" val="14766059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624200-8BA4-0047-94B1-70DFFCFBB694}" type="datetimeFigureOut">
              <a:rPr lang="en-US" smtClean="0"/>
              <a:t>12/1/15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F9741F-795E-A84E-98C0-7BD977394F99}" type="slidenum">
              <a:rPr lang="en-US" smtClean="0"/>
              <a:t>‹#›</a:t>
            </a:fld>
            <a:endParaRPr lang="en-US"/>
          </a:p>
        </p:txBody>
      </p:sp>
      <p:grpSp>
        <p:nvGrpSpPr>
          <p:cNvPr id="9" name="Group 8"/>
          <p:cNvGrpSpPr/>
          <p:nvPr userDrawn="1"/>
        </p:nvGrpSpPr>
        <p:grpSpPr>
          <a:xfrm>
            <a:off x="6507085" y="6356350"/>
            <a:ext cx="5611705" cy="369332"/>
            <a:chOff x="6507085" y="6356350"/>
            <a:chExt cx="5611705" cy="369332"/>
          </a:xfrm>
        </p:grpSpPr>
        <p:sp>
          <p:nvSpPr>
            <p:cNvPr id="10" name="TextBox 9"/>
            <p:cNvSpPr txBox="1"/>
            <p:nvPr userDrawn="1"/>
          </p:nvSpPr>
          <p:spPr>
            <a:xfrm>
              <a:off x="6507085" y="6356350"/>
              <a:ext cx="4035848" cy="369332"/>
            </a:xfrm>
            <a:prstGeom prst="rect">
              <a:avLst/>
            </a:prstGeom>
            <a:noFill/>
          </p:spPr>
          <p:txBody>
            <a:bodyPr wrap="none" rtlCol="0">
              <a:spAutoFit/>
            </a:bodyPr>
            <a:lstStyle/>
            <a:p>
              <a:r>
                <a:rPr lang="en-US" dirty="0" smtClean="0"/>
                <a:t>Work</a:t>
              </a:r>
              <a:r>
                <a:rPr lang="en-US" baseline="0" dirty="0" smtClean="0"/>
                <a:t> performed by Martin </a:t>
              </a:r>
              <a:r>
                <a:rPr lang="en-US" baseline="0" dirty="0" err="1" smtClean="0"/>
                <a:t>Rasumoff</a:t>
              </a:r>
              <a:r>
                <a:rPr lang="en-US" baseline="0" dirty="0" smtClean="0"/>
                <a:t> for </a:t>
              </a:r>
              <a:endParaRPr lang="en-US" dirty="0"/>
            </a:p>
          </p:txBody>
        </p:sp>
        <p:pic>
          <p:nvPicPr>
            <p:cNvPr id="11" name="Picture 10"/>
            <p:cNvPicPr>
              <a:picLocks noChangeAspect="1"/>
            </p:cNvPicPr>
            <p:nvPr userDrawn="1"/>
          </p:nvPicPr>
          <p:blipFill>
            <a:blip r:embed="rId2"/>
            <a:stretch>
              <a:fillRect/>
            </a:stretch>
          </p:blipFill>
          <p:spPr>
            <a:xfrm>
              <a:off x="10581511" y="6417388"/>
              <a:ext cx="1537279" cy="243048"/>
            </a:xfrm>
            <a:prstGeom prst="rect">
              <a:avLst/>
            </a:prstGeom>
          </p:spPr>
        </p:pic>
      </p:grpSp>
    </p:spTree>
    <p:extLst>
      <p:ext uri="{BB962C8B-B14F-4D97-AF65-F5344CB8AC3E}">
        <p14:creationId xmlns:p14="http://schemas.microsoft.com/office/powerpoint/2010/main" val="99541221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624200-8BA4-0047-94B1-70DFFCFBB694}" type="datetimeFigureOut">
              <a:rPr lang="en-US" smtClean="0"/>
              <a:t>12/1/15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F9741F-795E-A84E-98C0-7BD977394F99}" type="slidenum">
              <a:rPr lang="en-US" smtClean="0"/>
              <a:t>‹#›</a:t>
            </a:fld>
            <a:endParaRPr lang="en-US"/>
          </a:p>
        </p:txBody>
      </p:sp>
    </p:spTree>
    <p:extLst>
      <p:ext uri="{BB962C8B-B14F-4D97-AF65-F5344CB8AC3E}">
        <p14:creationId xmlns:p14="http://schemas.microsoft.com/office/powerpoint/2010/main" val="534837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s://mrasumof.cartodb.com/viz/73c36784-96fa-11e5-9d8a-0e98b61680bf/ma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s://mrasumof.cartodb.com/viz/73c36784-96fa-11e5-9d8a-0e98b61680bf/public_ma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s://mrasumof.cartodb.com/viz/73c36784-96fa-11e5-9d8a-0e98b61680bf/map"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s://mrasumof.cartodb.com/viz/73c36784-96fa-11e5-9d8a-0e98b61680bf/map"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s://mrasumof.cartodb.com/viz/73c36784-96fa-11e5-9d8a-0e98b61680bf/ma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hyperlink" Target="https://t.co/rEhRLDCdrH" TargetMode="External"/><Relationship Id="rId4" Type="http://schemas.openxmlformats.org/officeDocument/2006/relationships/hyperlink" Target="https://t.co/m1immp8ddb" TargetMode="External"/><Relationship Id="rId5" Type="http://schemas.openxmlformats.org/officeDocument/2006/relationships/hyperlink" Target="https://t.co/u4B4iMQ7Cr" TargetMode="External"/><Relationship Id="rId6"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hyperlink" Target="https://t.co/ajtYBqtZD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40.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s://api.twitter.com/1.1/search/tweets.json?src=typd&amp;q=%40Beachbody" TargetMode="External"/><Relationship Id="rId6" Type="http://schemas.openxmlformats.org/officeDocument/2006/relationships/hyperlink" Target="https://api.twitter.com/1.1/users/search.json?q=(name" TargetMode="External"/><Relationship Id="rId7"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rasumof/Beachbody" TargetMode="Externa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2958235"/>
            <a:ext cx="9144000" cy="1655762"/>
          </a:xfrm>
        </p:spPr>
        <p:txBody>
          <a:bodyPr/>
          <a:lstStyle/>
          <a:p>
            <a:r>
              <a:rPr lang="en-US" dirty="0" smtClean="0">
                <a:latin typeface="American Typewriter" charset="0"/>
                <a:ea typeface="American Typewriter" charset="0"/>
                <a:cs typeface="American Typewriter" charset="0"/>
              </a:rPr>
              <a:t>Social Listening of </a:t>
            </a:r>
            <a:r>
              <a:rPr lang="en-US" dirty="0" err="1" smtClean="0">
                <a:latin typeface="American Typewriter" charset="0"/>
                <a:ea typeface="American Typewriter" charset="0"/>
                <a:cs typeface="American Typewriter" charset="0"/>
              </a:rPr>
              <a:t>Beachbody’s</a:t>
            </a:r>
            <a:r>
              <a:rPr lang="en-US" dirty="0" smtClean="0">
                <a:latin typeface="American Typewriter" charset="0"/>
                <a:ea typeface="American Typewriter" charset="0"/>
                <a:cs typeface="American Typewriter" charset="0"/>
              </a:rPr>
              <a:t> </a:t>
            </a:r>
          </a:p>
          <a:p>
            <a:r>
              <a:rPr lang="en-US" dirty="0" smtClean="0">
                <a:latin typeface="American Typewriter" charset="0"/>
                <a:ea typeface="American Typewriter" charset="0"/>
                <a:cs typeface="American Typewriter" charset="0"/>
              </a:rPr>
              <a:t>Twitter and Facebook</a:t>
            </a:r>
          </a:p>
        </p:txBody>
      </p:sp>
      <p:pic>
        <p:nvPicPr>
          <p:cNvPr id="5" name="Picture 4"/>
          <p:cNvPicPr>
            <a:picLocks noChangeAspect="1"/>
          </p:cNvPicPr>
          <p:nvPr/>
        </p:nvPicPr>
        <p:blipFill>
          <a:blip r:embed="rId2"/>
          <a:stretch>
            <a:fillRect/>
          </a:stretch>
        </p:blipFill>
        <p:spPr>
          <a:xfrm>
            <a:off x="3533485" y="2105882"/>
            <a:ext cx="5127273" cy="810636"/>
          </a:xfrm>
          <a:prstGeom prst="rect">
            <a:avLst/>
          </a:prstGeom>
        </p:spPr>
      </p:pic>
    </p:spTree>
    <p:extLst>
      <p:ext uri="{BB962C8B-B14F-4D97-AF65-F5344CB8AC3E}">
        <p14:creationId xmlns:p14="http://schemas.microsoft.com/office/powerpoint/2010/main" val="2091292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118104" y="2002848"/>
            <a:ext cx="5755894" cy="3622776"/>
            <a:chOff x="838200" y="2111274"/>
            <a:chExt cx="5755894" cy="3622776"/>
          </a:xfrm>
        </p:grpSpPr>
        <p:pic>
          <p:nvPicPr>
            <p:cNvPr id="4" name="Picture 3"/>
            <p:cNvPicPr>
              <a:picLocks noChangeAspect="1"/>
            </p:cNvPicPr>
            <p:nvPr/>
          </p:nvPicPr>
          <p:blipFill>
            <a:blip r:embed="rId2"/>
            <a:stretch>
              <a:fillRect/>
            </a:stretch>
          </p:blipFill>
          <p:spPr>
            <a:xfrm>
              <a:off x="838200" y="2111274"/>
              <a:ext cx="5755894" cy="3622776"/>
            </a:xfrm>
            <a:prstGeom prst="rect">
              <a:avLst/>
            </a:prstGeom>
          </p:spPr>
        </p:pic>
        <p:sp>
          <p:nvSpPr>
            <p:cNvPr id="5" name="Rounded Rectangle 4"/>
            <p:cNvSpPr/>
            <p:nvPr/>
          </p:nvSpPr>
          <p:spPr>
            <a:xfrm>
              <a:off x="2621280" y="2694432"/>
              <a:ext cx="865632" cy="31699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ounded Rectangle 5"/>
            <p:cNvSpPr/>
            <p:nvPr/>
          </p:nvSpPr>
          <p:spPr>
            <a:xfrm>
              <a:off x="1664208" y="2694432"/>
              <a:ext cx="957072" cy="316992"/>
            </a:xfrm>
            <a:prstGeom prst="round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8" name="Rounded Rectangle 7"/>
          <p:cNvSpPr/>
          <p:nvPr/>
        </p:nvSpPr>
        <p:spPr>
          <a:xfrm>
            <a:off x="4657344" y="5142805"/>
            <a:ext cx="329184" cy="316992"/>
          </a:xfrm>
          <a:prstGeom prst="roundRect">
            <a:avLst/>
          </a:prstGeom>
          <a:noFill/>
          <a:ln w="3810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Line Callout 2 2"/>
          <p:cNvSpPr/>
          <p:nvPr/>
        </p:nvSpPr>
        <p:spPr>
          <a:xfrm>
            <a:off x="8084289" y="1620982"/>
            <a:ext cx="2583711" cy="859415"/>
          </a:xfrm>
          <a:prstGeom prst="borderCallout2">
            <a:avLst>
              <a:gd name="adj1" fmla="val 18750"/>
              <a:gd name="adj2" fmla="val -8333"/>
              <a:gd name="adj3" fmla="val 18750"/>
              <a:gd name="adj4" fmla="val -16667"/>
              <a:gd name="adj5" fmla="val 135142"/>
              <a:gd name="adj6" fmla="val -88721"/>
            </a:avLst>
          </a:prstGeom>
          <a:solidFill>
            <a:schemeClr val="bg1"/>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chemeClr val="dk1"/>
                </a:solidFill>
                <a:latin typeface="American Typewriter" charset="0"/>
                <a:ea typeface="American Typewriter" charset="0"/>
                <a:cs typeface="American Typewriter" charset="0"/>
              </a:rPr>
              <a:t>User @</a:t>
            </a:r>
            <a:r>
              <a:rPr lang="en-US" dirty="0" err="1" smtClean="0">
                <a:solidFill>
                  <a:schemeClr val="dk1"/>
                </a:solidFill>
                <a:latin typeface="American Typewriter" charset="0"/>
                <a:ea typeface="American Typewriter" charset="0"/>
                <a:cs typeface="American Typewriter" charset="0"/>
              </a:rPr>
              <a:t>Beachbody</a:t>
            </a:r>
            <a:r>
              <a:rPr lang="en-US" dirty="0" smtClean="0">
                <a:solidFill>
                  <a:schemeClr val="dk1"/>
                </a:solidFill>
                <a:latin typeface="American Typewriter" charset="0"/>
                <a:ea typeface="American Typewriter" charset="0"/>
                <a:cs typeface="American Typewriter" charset="0"/>
              </a:rPr>
              <a:t> mentioned on the Tweet</a:t>
            </a:r>
            <a:endParaRPr lang="en-US" dirty="0">
              <a:solidFill>
                <a:schemeClr val="dk1"/>
              </a:solidFill>
              <a:latin typeface="American Typewriter" charset="0"/>
              <a:ea typeface="American Typewriter" charset="0"/>
              <a:cs typeface="American Typewriter" charset="0"/>
            </a:endParaRPr>
          </a:p>
        </p:txBody>
      </p:sp>
      <p:sp>
        <p:nvSpPr>
          <p:cNvPr id="9" name="Line Callout 2 8"/>
          <p:cNvSpPr/>
          <p:nvPr/>
        </p:nvSpPr>
        <p:spPr>
          <a:xfrm>
            <a:off x="7294579" y="4267633"/>
            <a:ext cx="2583711" cy="734291"/>
          </a:xfrm>
          <a:prstGeom prst="borderCallout2">
            <a:avLst>
              <a:gd name="adj1" fmla="val 18750"/>
              <a:gd name="adj2" fmla="val -8333"/>
              <a:gd name="adj3" fmla="val 18750"/>
              <a:gd name="adj4" fmla="val -16667"/>
              <a:gd name="adj5" fmla="val 135142"/>
              <a:gd name="adj6" fmla="val -88721"/>
            </a:avLst>
          </a:prstGeom>
          <a:solidFill>
            <a:schemeClr val="bg1"/>
          </a:solidFill>
          <a:ln w="38100">
            <a:solidFill>
              <a:schemeClr val="accent1">
                <a:lumMod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latin typeface="American Typewriter" charset="0"/>
                <a:ea typeface="American Typewriter" charset="0"/>
                <a:cs typeface="American Typewriter" charset="0"/>
              </a:rPr>
              <a:t>Retweeted</a:t>
            </a:r>
            <a:endParaRPr lang="en-US" dirty="0">
              <a:solidFill>
                <a:schemeClr val="dk1"/>
              </a:solidFill>
              <a:latin typeface="American Typewriter" charset="0"/>
              <a:ea typeface="American Typewriter" charset="0"/>
              <a:cs typeface="American Typewriter" charset="0"/>
            </a:endParaRPr>
          </a:p>
        </p:txBody>
      </p:sp>
      <p:sp>
        <p:nvSpPr>
          <p:cNvPr id="10" name="Line Callout 2 9"/>
          <p:cNvSpPr/>
          <p:nvPr/>
        </p:nvSpPr>
        <p:spPr>
          <a:xfrm>
            <a:off x="262289" y="3900487"/>
            <a:ext cx="2583711" cy="734291"/>
          </a:xfrm>
          <a:prstGeom prst="borderCallout2">
            <a:avLst>
              <a:gd name="adj1" fmla="val 54599"/>
              <a:gd name="adj2" fmla="val 102666"/>
              <a:gd name="adj3" fmla="val 13090"/>
              <a:gd name="adj4" fmla="val 134012"/>
              <a:gd name="adj5" fmla="val -134670"/>
              <a:gd name="adj6" fmla="val 153653"/>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latin typeface="American Typewriter" charset="0"/>
                <a:ea typeface="American Typewriter" charset="0"/>
                <a:cs typeface="American Typewriter" charset="0"/>
              </a:rPr>
              <a:t>Hashtags</a:t>
            </a:r>
            <a:endParaRPr lang="en-US" dirty="0">
              <a:latin typeface="American Typewriter" charset="0"/>
              <a:ea typeface="American Typewriter" charset="0"/>
              <a:cs typeface="American Typewriter" charset="0"/>
            </a:endParaRPr>
          </a:p>
        </p:txBody>
      </p:sp>
      <p:sp>
        <p:nvSpPr>
          <p:cNvPr id="11" name="Title 1"/>
          <p:cNvSpPr>
            <a:spLocks noGrp="1"/>
          </p:cNvSpPr>
          <p:nvPr>
            <p:ph type="title"/>
          </p:nvPr>
        </p:nvSpPr>
        <p:spPr>
          <a:xfrm>
            <a:off x="1233175" y="346199"/>
            <a:ext cx="10820280" cy="637485"/>
          </a:xfrm>
          <a:ln>
            <a:noFill/>
          </a:ln>
        </p:spPr>
        <p:style>
          <a:lnRef idx="2">
            <a:schemeClr val="accent1"/>
          </a:lnRef>
          <a:fillRef idx="1">
            <a:schemeClr val="lt1"/>
          </a:fillRef>
          <a:effectRef idx="0">
            <a:schemeClr val="accent1"/>
          </a:effectRef>
          <a:fontRef idx="minor">
            <a:schemeClr val="dk1"/>
          </a:fontRef>
        </p:style>
        <p:txBody>
          <a:bodyPr>
            <a:noAutofit/>
          </a:bodyPr>
          <a:lstStyle/>
          <a:p>
            <a:pPr algn="ctr"/>
            <a:r>
              <a:rPr lang="en-US" sz="2400" smtClean="0">
                <a:solidFill>
                  <a:prstClr val="black"/>
                </a:solidFill>
                <a:latin typeface="American Typewriter" charset="0"/>
                <a:ea typeface="American Typewriter" charset="0"/>
                <a:cs typeface="American Typewriter" charset="0"/>
              </a:rPr>
              <a:t>Twitter Listening</a:t>
            </a:r>
            <a:br>
              <a:rPr lang="en-US" sz="2400" smtClean="0">
                <a:solidFill>
                  <a:prstClr val="black"/>
                </a:solidFill>
                <a:latin typeface="American Typewriter" charset="0"/>
                <a:ea typeface="American Typewriter" charset="0"/>
                <a:cs typeface="American Typewriter" charset="0"/>
              </a:rPr>
            </a:br>
            <a:r>
              <a:rPr lang="en-US" sz="2400" smtClean="0">
                <a:solidFill>
                  <a:prstClr val="black"/>
                </a:solidFill>
                <a:latin typeface="American Typewriter" charset="0"/>
                <a:ea typeface="American Typewriter" charset="0"/>
                <a:cs typeface="American Typewriter" charset="0"/>
              </a:rPr>
              <a:t>What is what in Twitter’s World</a:t>
            </a:r>
            <a:endParaRPr lang="en-US" sz="3200" dirty="0">
              <a:latin typeface="American Typewriter" charset="0"/>
              <a:ea typeface="American Typewriter" charset="0"/>
              <a:cs typeface="American Typewriter" charset="0"/>
            </a:endParaRPr>
          </a:p>
        </p:txBody>
      </p:sp>
      <p:pic>
        <p:nvPicPr>
          <p:cNvPr id="15" name="Picture 14"/>
          <p:cNvPicPr>
            <a:picLocks noChangeAspect="1"/>
          </p:cNvPicPr>
          <p:nvPr/>
        </p:nvPicPr>
        <p:blipFill>
          <a:blip r:embed="rId3"/>
          <a:stretch>
            <a:fillRect/>
          </a:stretch>
        </p:blipFill>
        <p:spPr>
          <a:xfrm>
            <a:off x="77818" y="348540"/>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5118675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5161488" y="5186040"/>
            <a:ext cx="3654902" cy="1046416"/>
          </a:xfrm>
          <a:prstGeom prst="rect">
            <a:avLst/>
          </a:prstGeom>
        </p:spPr>
      </p:pic>
      <p:pic>
        <p:nvPicPr>
          <p:cNvPr id="4" name="Picture 3"/>
          <p:cNvPicPr>
            <a:picLocks noChangeAspect="1"/>
          </p:cNvPicPr>
          <p:nvPr/>
        </p:nvPicPr>
        <p:blipFill>
          <a:blip r:embed="rId4"/>
          <a:stretch>
            <a:fillRect/>
          </a:stretch>
        </p:blipFill>
        <p:spPr>
          <a:xfrm>
            <a:off x="5161488" y="1248121"/>
            <a:ext cx="3654902" cy="4005072"/>
          </a:xfrm>
          <a:prstGeom prst="rect">
            <a:avLst/>
          </a:prstGeom>
        </p:spPr>
      </p:pic>
      <p:sp>
        <p:nvSpPr>
          <p:cNvPr id="6" name="Rounded Rectangle 5"/>
          <p:cNvSpPr/>
          <p:nvPr/>
        </p:nvSpPr>
        <p:spPr>
          <a:xfrm>
            <a:off x="5161488" y="5188122"/>
            <a:ext cx="3654902" cy="10464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Content Placeholder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 y="101099"/>
            <a:ext cx="1718188" cy="854862"/>
          </a:xfrm>
          <a:prstGeom prst="rect">
            <a:avLst/>
          </a:prstGeom>
        </p:spPr>
      </p:pic>
      <p:sp>
        <p:nvSpPr>
          <p:cNvPr id="10" name="Line Callout 2 9"/>
          <p:cNvSpPr/>
          <p:nvPr/>
        </p:nvSpPr>
        <p:spPr>
          <a:xfrm>
            <a:off x="674560" y="2224087"/>
            <a:ext cx="2583711" cy="734291"/>
          </a:xfrm>
          <a:prstGeom prst="borderCallout2">
            <a:avLst>
              <a:gd name="adj1" fmla="val 54599"/>
              <a:gd name="adj2" fmla="val 102666"/>
              <a:gd name="adj3" fmla="val 13090"/>
              <a:gd name="adj4" fmla="val 134012"/>
              <a:gd name="adj5" fmla="val -62972"/>
              <a:gd name="adj6" fmla="val 191189"/>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smtClean="0">
                <a:latin typeface="American Typewriter" charset="0"/>
                <a:ea typeface="American Typewriter" charset="0"/>
                <a:cs typeface="American Typewriter" charset="0"/>
              </a:rPr>
              <a:t>Beachbody</a:t>
            </a:r>
            <a:r>
              <a:rPr lang="en-US" dirty="0" smtClean="0">
                <a:latin typeface="American Typewriter" charset="0"/>
                <a:ea typeface="American Typewriter" charset="0"/>
                <a:cs typeface="American Typewriter" charset="0"/>
              </a:rPr>
              <a:t> Facebook Page</a:t>
            </a:r>
            <a:endParaRPr lang="en-US" dirty="0">
              <a:latin typeface="American Typewriter" charset="0"/>
              <a:ea typeface="American Typewriter" charset="0"/>
              <a:cs typeface="American Typewriter" charset="0"/>
            </a:endParaRPr>
          </a:p>
        </p:txBody>
      </p:sp>
      <p:sp>
        <p:nvSpPr>
          <p:cNvPr id="11" name="Line Callout 2 10"/>
          <p:cNvSpPr/>
          <p:nvPr/>
        </p:nvSpPr>
        <p:spPr>
          <a:xfrm>
            <a:off x="674559" y="4961469"/>
            <a:ext cx="2583711" cy="734291"/>
          </a:xfrm>
          <a:prstGeom prst="borderCallout2">
            <a:avLst>
              <a:gd name="adj1" fmla="val 43278"/>
              <a:gd name="adj2" fmla="val 103738"/>
              <a:gd name="adj3" fmla="val 77241"/>
              <a:gd name="adj4" fmla="val 125969"/>
              <a:gd name="adj5" fmla="val 104954"/>
              <a:gd name="adj6" fmla="val 173494"/>
            </a:avLst>
          </a:prstGeom>
          <a:solidFill>
            <a:schemeClr val="bg1"/>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chemeClr val="dk1"/>
                </a:solidFill>
                <a:latin typeface="American Typewriter" charset="0"/>
                <a:ea typeface="American Typewriter" charset="0"/>
                <a:cs typeface="American Typewriter" charset="0"/>
              </a:rPr>
              <a:t>Follower’s comments</a:t>
            </a:r>
            <a:endParaRPr lang="en-US" dirty="0">
              <a:solidFill>
                <a:schemeClr val="dk1"/>
              </a:solidFill>
              <a:latin typeface="American Typewriter" charset="0"/>
              <a:ea typeface="American Typewriter" charset="0"/>
              <a:cs typeface="American Typewriter" charset="0"/>
            </a:endParaRPr>
          </a:p>
        </p:txBody>
      </p:sp>
      <p:sp>
        <p:nvSpPr>
          <p:cNvPr id="12" name="Title 1"/>
          <p:cNvSpPr>
            <a:spLocks noGrp="1"/>
          </p:cNvSpPr>
          <p:nvPr>
            <p:ph type="title"/>
          </p:nvPr>
        </p:nvSpPr>
        <p:spPr>
          <a:xfrm>
            <a:off x="1827917" y="2165"/>
            <a:ext cx="9754483" cy="953796"/>
          </a:xfrm>
          <a:ln>
            <a:noFill/>
          </a:ln>
        </p:spPr>
        <p:style>
          <a:lnRef idx="2">
            <a:schemeClr val="accent1"/>
          </a:lnRef>
          <a:fillRef idx="1">
            <a:schemeClr val="lt1"/>
          </a:fillRef>
          <a:effectRef idx="0">
            <a:schemeClr val="accent1"/>
          </a:effectRef>
          <a:fontRef idx="minor">
            <a:schemeClr val="dk1"/>
          </a:fontRef>
        </p:style>
        <p:txBody>
          <a:bodyPr>
            <a:noAutofit/>
          </a:bodyPr>
          <a:lstStyle/>
          <a:p>
            <a:pPr algn="ctr"/>
            <a:r>
              <a:rPr lang="en-US" sz="2400" dirty="0" smtClean="0">
                <a:solidFill>
                  <a:prstClr val="black"/>
                </a:solidFill>
                <a:latin typeface="American Typewriter" charset="0"/>
                <a:ea typeface="American Typewriter" charset="0"/>
                <a:cs typeface="American Typewriter" charset="0"/>
              </a:rPr>
              <a:t>Facebook </a:t>
            </a:r>
            <a:r>
              <a:rPr lang="en-US" sz="2400" dirty="0" smtClean="0">
                <a:solidFill>
                  <a:prstClr val="black"/>
                </a:solidFill>
                <a:latin typeface="American Typewriter" charset="0"/>
                <a:ea typeface="American Typewriter" charset="0"/>
                <a:cs typeface="American Typewriter" charset="0"/>
              </a:rPr>
              <a:t>Listening</a:t>
            </a:r>
            <a:br>
              <a:rPr lang="en-US" sz="2400" dirty="0" smtClean="0">
                <a:solidFill>
                  <a:prstClr val="black"/>
                </a:solidFill>
                <a:latin typeface="American Typewriter" charset="0"/>
                <a:ea typeface="American Typewriter" charset="0"/>
                <a:cs typeface="American Typewriter" charset="0"/>
              </a:rPr>
            </a:br>
            <a:r>
              <a:rPr lang="en-US" sz="2400" dirty="0" smtClean="0">
                <a:solidFill>
                  <a:prstClr val="black"/>
                </a:solidFill>
                <a:latin typeface="American Typewriter" charset="0"/>
                <a:ea typeface="American Typewriter" charset="0"/>
                <a:cs typeface="American Typewriter" charset="0"/>
              </a:rPr>
              <a:t>What is what in FB’s World</a:t>
            </a:r>
            <a:endParaRPr lang="en-US" sz="3200" dirty="0">
              <a:latin typeface="American Typewriter" charset="0"/>
              <a:ea typeface="American Typewriter" charset="0"/>
              <a:cs typeface="American Typewriter" charset="0"/>
            </a:endParaRPr>
          </a:p>
        </p:txBody>
      </p:sp>
      <p:sp>
        <p:nvSpPr>
          <p:cNvPr id="8" name="Rounded Rectangle 7"/>
          <p:cNvSpPr/>
          <p:nvPr/>
        </p:nvSpPr>
        <p:spPr>
          <a:xfrm>
            <a:off x="5161488" y="1248121"/>
            <a:ext cx="1598602" cy="518264"/>
          </a:xfrm>
          <a:prstGeom prst="round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4106125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175" y="-13859"/>
            <a:ext cx="10453179" cy="795338"/>
          </a:xfrm>
          <a:ln>
            <a:noFill/>
          </a:ln>
        </p:spPr>
        <p:style>
          <a:lnRef idx="2">
            <a:schemeClr val="accent1"/>
          </a:lnRef>
          <a:fillRef idx="1">
            <a:schemeClr val="lt1"/>
          </a:fillRef>
          <a:effectRef idx="0">
            <a:schemeClr val="accent1"/>
          </a:effectRef>
          <a:fontRef idx="minor">
            <a:schemeClr val="dk1"/>
          </a:fontRef>
        </p:style>
        <p:txBody>
          <a:bodyPr>
            <a:noAutofit/>
          </a:bodyPr>
          <a:lstStyle/>
          <a:p>
            <a:pPr algn="ctr"/>
            <a:r>
              <a:rPr lang="en-US" sz="2400" dirty="0">
                <a:solidFill>
                  <a:prstClr val="black"/>
                </a:solidFill>
                <a:latin typeface="American Typewriter" charset="0"/>
                <a:ea typeface="American Typewriter" charset="0"/>
                <a:cs typeface="American Typewriter" charset="0"/>
              </a:rPr>
              <a:t>Top 25 most common hashtags associated with </a:t>
            </a:r>
            <a:r>
              <a:rPr lang="en-US" sz="2400" dirty="0" err="1">
                <a:solidFill>
                  <a:prstClr val="black"/>
                </a:solidFill>
                <a:latin typeface="American Typewriter" charset="0"/>
                <a:ea typeface="American Typewriter" charset="0"/>
                <a:cs typeface="American Typewriter" charset="0"/>
              </a:rPr>
              <a:t>Beachbody</a:t>
            </a:r>
            <a:r>
              <a:rPr lang="en-US" sz="2400" dirty="0">
                <a:solidFill>
                  <a:prstClr val="black"/>
                </a:solidFill>
                <a:latin typeface="American Typewriter" charset="0"/>
                <a:ea typeface="American Typewriter" charset="0"/>
                <a:cs typeface="American Typewriter" charset="0"/>
              </a:rPr>
              <a:t> over the course of 1 week </a:t>
            </a:r>
            <a:endParaRPr lang="en-US" sz="3200" dirty="0">
              <a:latin typeface="American Typewriter" charset="0"/>
              <a:ea typeface="American Typewriter" charset="0"/>
              <a:cs typeface="American Typewriter" charset="0"/>
            </a:endParaRPr>
          </a:p>
        </p:txBody>
      </p:sp>
      <p:pic>
        <p:nvPicPr>
          <p:cNvPr id="6" name="Picture 5"/>
          <p:cNvPicPr>
            <a:picLocks noChangeAspect="1"/>
          </p:cNvPicPr>
          <p:nvPr/>
        </p:nvPicPr>
        <p:blipFill>
          <a:blip r:embed="rId2"/>
          <a:stretch>
            <a:fillRect/>
          </a:stretch>
        </p:blipFill>
        <p:spPr>
          <a:xfrm>
            <a:off x="77818" y="1133853"/>
            <a:ext cx="6489177" cy="4937760"/>
          </a:xfrm>
          <a:prstGeom prst="rect">
            <a:avLst/>
          </a:prstGeom>
        </p:spPr>
      </p:pic>
      <p:pic>
        <p:nvPicPr>
          <p:cNvPr id="5" name="Picture 4"/>
          <p:cNvPicPr>
            <a:picLocks noChangeAspect="1"/>
          </p:cNvPicPr>
          <p:nvPr/>
        </p:nvPicPr>
        <p:blipFill>
          <a:blip r:embed="rId3"/>
          <a:stretch>
            <a:fillRect/>
          </a:stretch>
        </p:blipFill>
        <p:spPr>
          <a:xfrm>
            <a:off x="6289994" y="2998223"/>
            <a:ext cx="5396360" cy="2702973"/>
          </a:xfrm>
          <a:prstGeom prst="rect">
            <a:avLst/>
          </a:prstGeom>
        </p:spPr>
      </p:pic>
      <p:pic>
        <p:nvPicPr>
          <p:cNvPr id="10" name="Picture 9"/>
          <p:cNvPicPr>
            <a:picLocks noChangeAspect="1"/>
          </p:cNvPicPr>
          <p:nvPr/>
        </p:nvPicPr>
        <p:blipFill>
          <a:blip r:embed="rId4"/>
          <a:stretch>
            <a:fillRect/>
          </a:stretch>
        </p:blipFill>
        <p:spPr>
          <a:xfrm>
            <a:off x="77818" y="71440"/>
            <a:ext cx="1155357" cy="635144"/>
          </a:xfrm>
          <a:prstGeom prst="rect">
            <a:avLst/>
          </a:prstGeom>
          <a:ln>
            <a:solidFill>
              <a:schemeClr val="accent1">
                <a:lumMod val="60000"/>
                <a:lumOff val="40000"/>
              </a:schemeClr>
            </a:solidFill>
          </a:ln>
        </p:spPr>
      </p:pic>
      <p:sp>
        <p:nvSpPr>
          <p:cNvPr id="11" name="Rectangle 10"/>
          <p:cNvSpPr/>
          <p:nvPr/>
        </p:nvSpPr>
        <p:spPr>
          <a:xfrm>
            <a:off x="6289994" y="1317000"/>
            <a:ext cx="5396360" cy="120032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charset="0"/>
              <a:buChar char="•"/>
            </a:pPr>
            <a:r>
              <a:rPr lang="en-US" dirty="0">
                <a:latin typeface="American Typewriter" charset="0"/>
                <a:ea typeface="American Typewriter" charset="0"/>
                <a:cs typeface="American Typewriter" charset="0"/>
              </a:rPr>
              <a:t>from 11/13 to 11/24</a:t>
            </a:r>
          </a:p>
          <a:p>
            <a:pPr marL="285750" indent="-285750">
              <a:buFont typeface="Arial" charset="0"/>
              <a:buChar char="•"/>
            </a:pPr>
            <a:r>
              <a:rPr lang="en-US" dirty="0">
                <a:latin typeface="American Typewriter" charset="0"/>
                <a:ea typeface="American Typewriter" charset="0"/>
                <a:cs typeface="American Typewriter" charset="0"/>
              </a:rPr>
              <a:t>@</a:t>
            </a:r>
            <a:r>
              <a:rPr lang="en-US" dirty="0" err="1">
                <a:latin typeface="American Typewriter" charset="0"/>
                <a:ea typeface="American Typewriter" charset="0"/>
                <a:cs typeface="American Typewriter" charset="0"/>
              </a:rPr>
              <a:t>Beachbody</a:t>
            </a:r>
            <a:r>
              <a:rPr lang="en-US" dirty="0">
                <a:latin typeface="American Typewriter" charset="0"/>
                <a:ea typeface="American Typewriter" charset="0"/>
                <a:cs typeface="American Typewriter" charset="0"/>
              </a:rPr>
              <a:t> was mentioned in 1,400 tweets</a:t>
            </a:r>
          </a:p>
          <a:p>
            <a:pPr marL="285750" indent="-285750">
              <a:buFont typeface="Arial" charset="0"/>
              <a:buChar char="•"/>
            </a:pPr>
            <a:r>
              <a:rPr lang="en-US" dirty="0">
                <a:latin typeface="American Typewriter" charset="0"/>
                <a:ea typeface="American Typewriter" charset="0"/>
                <a:cs typeface="American Typewriter" charset="0"/>
              </a:rPr>
              <a:t>371 Original Tweets</a:t>
            </a:r>
          </a:p>
          <a:p>
            <a:pPr marL="285750" indent="-285750">
              <a:buFont typeface="Arial" charset="0"/>
              <a:buChar char="•"/>
            </a:pPr>
            <a:r>
              <a:rPr lang="en-US" dirty="0">
                <a:latin typeface="American Typewriter" charset="0"/>
                <a:ea typeface="American Typewriter" charset="0"/>
                <a:cs typeface="American Typewriter" charset="0"/>
              </a:rPr>
              <a:t>1029 Re-tweets</a:t>
            </a:r>
          </a:p>
        </p:txBody>
      </p:sp>
    </p:spTree>
    <p:extLst>
      <p:ext uri="{BB962C8B-B14F-4D97-AF65-F5344CB8AC3E}">
        <p14:creationId xmlns:p14="http://schemas.microsoft.com/office/powerpoint/2010/main" val="3074769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3175" y="86580"/>
            <a:ext cx="9530698" cy="633859"/>
          </a:xfrm>
          <a:ln>
            <a:noFill/>
          </a:ln>
        </p:spPr>
        <p:style>
          <a:lnRef idx="2">
            <a:schemeClr val="accent1"/>
          </a:lnRef>
          <a:fillRef idx="1">
            <a:schemeClr val="lt1"/>
          </a:fillRef>
          <a:effectRef idx="0">
            <a:schemeClr val="accent1"/>
          </a:effectRef>
          <a:fontRef idx="minor">
            <a:schemeClr val="dk1"/>
          </a:fontRef>
        </p:style>
        <p:txBody>
          <a:bodyPr>
            <a:noAutofit/>
          </a:bodyPr>
          <a:lstStyle/>
          <a:p>
            <a:pPr algn="ctr"/>
            <a:r>
              <a:rPr lang="en-US" sz="2400" dirty="0" smtClean="0">
                <a:solidFill>
                  <a:prstClr val="black"/>
                </a:solidFill>
                <a:latin typeface="American Typewriter" charset="0"/>
                <a:ea typeface="American Typewriter" charset="0"/>
                <a:cs typeface="American Typewriter" charset="0"/>
              </a:rPr>
              <a:t>User </a:t>
            </a:r>
            <a:r>
              <a:rPr lang="en-US" sz="2400" dirty="0" smtClean="0">
                <a:solidFill>
                  <a:prstClr val="black"/>
                </a:solidFill>
                <a:latin typeface="American Typewriter" charset="0"/>
                <a:ea typeface="American Typewriter" charset="0"/>
                <a:cs typeface="American Typewriter" charset="0"/>
              </a:rPr>
              <a:t>Geographies</a:t>
            </a:r>
            <a:br>
              <a:rPr lang="en-US" sz="2400" dirty="0" smtClean="0">
                <a:solidFill>
                  <a:prstClr val="black"/>
                </a:solidFill>
                <a:latin typeface="American Typewriter" charset="0"/>
                <a:ea typeface="American Typewriter" charset="0"/>
                <a:cs typeface="American Typewriter" charset="0"/>
              </a:rPr>
            </a:br>
            <a:r>
              <a:rPr lang="en-US" sz="2400" dirty="0" smtClean="0">
                <a:solidFill>
                  <a:prstClr val="black"/>
                </a:solidFill>
                <a:latin typeface="American Typewriter" charset="0"/>
                <a:ea typeface="American Typewriter" charset="0"/>
                <a:cs typeface="American Typewriter" charset="0"/>
              </a:rPr>
              <a:t>Dot colors represent # of times twitted or re-tweeted</a:t>
            </a:r>
            <a:endParaRPr lang="en-US" sz="3200" dirty="0">
              <a:latin typeface="American Typewriter" charset="0"/>
              <a:ea typeface="American Typewriter" charset="0"/>
              <a:cs typeface="American Typewriter" charset="0"/>
            </a:endParaRPr>
          </a:p>
        </p:txBody>
      </p:sp>
      <p:sp>
        <p:nvSpPr>
          <p:cNvPr id="8" name="Rectangle 7"/>
          <p:cNvSpPr/>
          <p:nvPr/>
        </p:nvSpPr>
        <p:spPr>
          <a:xfrm>
            <a:off x="10763873" y="299583"/>
            <a:ext cx="1428127" cy="369332"/>
          </a:xfrm>
          <a:prstGeom prst="rect">
            <a:avLst/>
          </a:prstGeom>
        </p:spPr>
        <p:txBody>
          <a:bodyPr wrap="square">
            <a:spAutoFit/>
          </a:bodyPr>
          <a:lstStyle/>
          <a:p>
            <a:r>
              <a:rPr lang="en-US" dirty="0" smtClean="0">
                <a:hlinkClick r:id="rId2"/>
              </a:rPr>
              <a:t>CartoDB</a:t>
            </a:r>
            <a:endParaRPr lang="en-US" dirty="0"/>
          </a:p>
        </p:txBody>
      </p:sp>
      <p:sp>
        <p:nvSpPr>
          <p:cNvPr id="6" name="TextBox 5"/>
          <p:cNvSpPr txBox="1"/>
          <p:nvPr/>
        </p:nvSpPr>
        <p:spPr>
          <a:xfrm>
            <a:off x="0" y="6488668"/>
            <a:ext cx="6260304" cy="307777"/>
          </a:xfrm>
          <a:prstGeom prst="rect">
            <a:avLst/>
          </a:prstGeom>
          <a:noFill/>
        </p:spPr>
        <p:txBody>
          <a:bodyPr wrap="none" rtlCol="0">
            <a:spAutoFit/>
          </a:bodyPr>
          <a:lstStyle/>
          <a:p>
            <a:r>
              <a:rPr lang="en-US" sz="1400" dirty="0" smtClean="0"/>
              <a:t>Note: these represent users that either twitted or re-twitted </a:t>
            </a:r>
            <a:r>
              <a:rPr lang="en-US" sz="1400" smtClean="0"/>
              <a:t>during this time-frame</a:t>
            </a:r>
            <a:endParaRPr lang="en-US" sz="1400"/>
          </a:p>
        </p:txBody>
      </p:sp>
      <p:pic>
        <p:nvPicPr>
          <p:cNvPr id="3" name="Picture 2"/>
          <p:cNvPicPr>
            <a:picLocks noChangeAspect="1"/>
          </p:cNvPicPr>
          <p:nvPr/>
        </p:nvPicPr>
        <p:blipFill>
          <a:blip r:embed="rId3"/>
          <a:stretch>
            <a:fillRect/>
          </a:stretch>
        </p:blipFill>
        <p:spPr>
          <a:xfrm>
            <a:off x="1342782" y="1188578"/>
            <a:ext cx="9421091" cy="4831951"/>
          </a:xfrm>
          <a:prstGeom prst="rect">
            <a:avLst/>
          </a:prstGeom>
        </p:spPr>
      </p:pic>
      <p:sp>
        <p:nvSpPr>
          <p:cNvPr id="9" name="Rectangle 8"/>
          <p:cNvSpPr/>
          <p:nvPr/>
        </p:nvSpPr>
        <p:spPr>
          <a:xfrm>
            <a:off x="9767456" y="4059386"/>
            <a:ext cx="845129" cy="1814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77818" y="85295"/>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2947284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884" y="166678"/>
            <a:ext cx="9393262" cy="635144"/>
          </a:xfrm>
          <a:ln>
            <a:noFill/>
          </a:ln>
        </p:spPr>
        <p:style>
          <a:lnRef idx="2">
            <a:schemeClr val="accent1"/>
          </a:lnRef>
          <a:fillRef idx="1">
            <a:schemeClr val="lt1"/>
          </a:fillRef>
          <a:effectRef idx="0">
            <a:schemeClr val="accent1"/>
          </a:effectRef>
          <a:fontRef idx="minor">
            <a:schemeClr val="dk1"/>
          </a:fontRef>
        </p:style>
        <p:txBody>
          <a:bodyPr>
            <a:noAutofit/>
          </a:bodyPr>
          <a:lstStyle/>
          <a:p>
            <a:pPr algn="ctr"/>
            <a:r>
              <a:rPr lang="en-US" sz="2800" smtClean="0">
                <a:solidFill>
                  <a:prstClr val="black"/>
                </a:solidFill>
                <a:latin typeface="American Typewriter" charset="0"/>
                <a:ea typeface="American Typewriter" charset="0"/>
                <a:cs typeface="American Typewriter" charset="0"/>
              </a:rPr>
              <a:t>User </a:t>
            </a:r>
            <a:r>
              <a:rPr lang="en-US" sz="2800" smtClean="0">
                <a:solidFill>
                  <a:prstClr val="black"/>
                </a:solidFill>
                <a:latin typeface="American Typewriter" charset="0"/>
                <a:ea typeface="American Typewriter" charset="0"/>
                <a:cs typeface="American Typewriter" charset="0"/>
              </a:rPr>
              <a:t>Geographies - USA</a:t>
            </a:r>
            <a:endParaRPr lang="en-US" sz="3600" dirty="0">
              <a:latin typeface="American Typewriter" charset="0"/>
              <a:ea typeface="American Typewriter" charset="0"/>
              <a:cs typeface="American Typewriter" charset="0"/>
            </a:endParaRPr>
          </a:p>
        </p:txBody>
      </p:sp>
      <p:sp>
        <p:nvSpPr>
          <p:cNvPr id="6" name="Rectangle 5"/>
          <p:cNvSpPr/>
          <p:nvPr/>
        </p:nvSpPr>
        <p:spPr>
          <a:xfrm>
            <a:off x="10763873" y="299583"/>
            <a:ext cx="1428127" cy="369332"/>
          </a:xfrm>
          <a:prstGeom prst="rect">
            <a:avLst/>
          </a:prstGeom>
        </p:spPr>
        <p:txBody>
          <a:bodyPr wrap="square">
            <a:spAutoFit/>
          </a:bodyPr>
          <a:lstStyle/>
          <a:p>
            <a:r>
              <a:rPr lang="en-US" dirty="0" smtClean="0">
                <a:hlinkClick r:id="rId2"/>
              </a:rPr>
              <a:t>CartoDB</a:t>
            </a:r>
            <a:endParaRPr lang="en-US" dirty="0"/>
          </a:p>
        </p:txBody>
      </p:sp>
      <p:sp>
        <p:nvSpPr>
          <p:cNvPr id="7" name="TextBox 6"/>
          <p:cNvSpPr txBox="1"/>
          <p:nvPr/>
        </p:nvSpPr>
        <p:spPr>
          <a:xfrm>
            <a:off x="0" y="6488668"/>
            <a:ext cx="6260304" cy="307777"/>
          </a:xfrm>
          <a:prstGeom prst="rect">
            <a:avLst/>
          </a:prstGeom>
          <a:noFill/>
        </p:spPr>
        <p:txBody>
          <a:bodyPr wrap="none" rtlCol="0">
            <a:spAutoFit/>
          </a:bodyPr>
          <a:lstStyle/>
          <a:p>
            <a:r>
              <a:rPr lang="en-US" sz="1400" dirty="0" smtClean="0"/>
              <a:t>Note: these represent users that either twitted or re-twitted </a:t>
            </a:r>
            <a:r>
              <a:rPr lang="en-US" sz="1400" smtClean="0"/>
              <a:t>during this time-frame</a:t>
            </a:r>
            <a:endParaRPr lang="en-US" sz="1400"/>
          </a:p>
        </p:txBody>
      </p:sp>
      <p:pic>
        <p:nvPicPr>
          <p:cNvPr id="4" name="Picture 3"/>
          <p:cNvPicPr>
            <a:picLocks noChangeAspect="1"/>
          </p:cNvPicPr>
          <p:nvPr/>
        </p:nvPicPr>
        <p:blipFill>
          <a:blip r:embed="rId3"/>
          <a:stretch>
            <a:fillRect/>
          </a:stretch>
        </p:blipFill>
        <p:spPr>
          <a:xfrm>
            <a:off x="1648691" y="1375158"/>
            <a:ext cx="9005455" cy="4602960"/>
          </a:xfrm>
          <a:prstGeom prst="rect">
            <a:avLst/>
          </a:prstGeom>
        </p:spPr>
      </p:pic>
      <p:pic>
        <p:nvPicPr>
          <p:cNvPr id="9" name="Picture 8"/>
          <p:cNvPicPr>
            <a:picLocks noChangeAspect="1"/>
          </p:cNvPicPr>
          <p:nvPr/>
        </p:nvPicPr>
        <p:blipFill>
          <a:blip r:embed="rId4"/>
          <a:stretch>
            <a:fillRect/>
          </a:stretch>
        </p:blipFill>
        <p:spPr>
          <a:xfrm>
            <a:off x="105527" y="166677"/>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473798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0884" y="93508"/>
            <a:ext cx="9167822" cy="658534"/>
          </a:xfrm>
          <a:ln>
            <a:noFill/>
          </a:ln>
        </p:spPr>
        <p:style>
          <a:lnRef idx="2">
            <a:schemeClr val="accent1"/>
          </a:lnRef>
          <a:fillRef idx="1">
            <a:schemeClr val="lt1"/>
          </a:fillRef>
          <a:effectRef idx="0">
            <a:schemeClr val="accent1"/>
          </a:effectRef>
          <a:fontRef idx="minor">
            <a:schemeClr val="dk1"/>
          </a:fontRef>
        </p:style>
        <p:txBody>
          <a:bodyPr>
            <a:noAutofit/>
          </a:bodyPr>
          <a:lstStyle/>
          <a:p>
            <a:pPr algn="ctr"/>
            <a:r>
              <a:rPr lang="en-US" sz="2400" smtClean="0">
                <a:solidFill>
                  <a:prstClr val="black"/>
                </a:solidFill>
                <a:latin typeface="American Typewriter" charset="0"/>
                <a:ea typeface="American Typewriter" charset="0"/>
                <a:cs typeface="American Typewriter" charset="0"/>
              </a:rPr>
              <a:t>User </a:t>
            </a:r>
            <a:r>
              <a:rPr lang="en-US" sz="2400" smtClean="0">
                <a:solidFill>
                  <a:prstClr val="black"/>
                </a:solidFill>
                <a:latin typeface="American Typewriter" charset="0"/>
                <a:ea typeface="American Typewriter" charset="0"/>
                <a:cs typeface="American Typewriter" charset="0"/>
              </a:rPr>
              <a:t>Geographies – USA Region</a:t>
            </a:r>
            <a:endParaRPr lang="en-US" sz="3200" dirty="0">
              <a:latin typeface="American Typewriter" charset="0"/>
              <a:ea typeface="American Typewriter" charset="0"/>
              <a:cs typeface="American Typewriter" charset="0"/>
            </a:endParaRPr>
          </a:p>
        </p:txBody>
      </p:sp>
      <p:sp>
        <p:nvSpPr>
          <p:cNvPr id="6" name="Rectangle 5"/>
          <p:cNvSpPr/>
          <p:nvPr/>
        </p:nvSpPr>
        <p:spPr>
          <a:xfrm>
            <a:off x="10763873" y="299583"/>
            <a:ext cx="1428127" cy="369332"/>
          </a:xfrm>
          <a:prstGeom prst="rect">
            <a:avLst/>
          </a:prstGeom>
        </p:spPr>
        <p:txBody>
          <a:bodyPr wrap="square">
            <a:spAutoFit/>
          </a:bodyPr>
          <a:lstStyle/>
          <a:p>
            <a:r>
              <a:rPr lang="en-US" dirty="0" smtClean="0">
                <a:hlinkClick r:id="rId2"/>
              </a:rPr>
              <a:t>CartoDB</a:t>
            </a:r>
            <a:endParaRPr lang="en-US" dirty="0"/>
          </a:p>
        </p:txBody>
      </p:sp>
      <p:sp>
        <p:nvSpPr>
          <p:cNvPr id="7" name="TextBox 6"/>
          <p:cNvSpPr txBox="1"/>
          <p:nvPr/>
        </p:nvSpPr>
        <p:spPr>
          <a:xfrm>
            <a:off x="0" y="6488668"/>
            <a:ext cx="6260304" cy="307777"/>
          </a:xfrm>
          <a:prstGeom prst="rect">
            <a:avLst/>
          </a:prstGeom>
          <a:noFill/>
        </p:spPr>
        <p:txBody>
          <a:bodyPr wrap="none" rtlCol="0">
            <a:spAutoFit/>
          </a:bodyPr>
          <a:lstStyle/>
          <a:p>
            <a:r>
              <a:rPr lang="en-US" sz="1400" dirty="0" smtClean="0"/>
              <a:t>Note: these represent users that either twitted or re-twitted </a:t>
            </a:r>
            <a:r>
              <a:rPr lang="en-US" sz="1400" smtClean="0"/>
              <a:t>during this time-frame</a:t>
            </a:r>
            <a:endParaRPr lang="en-US" sz="1400"/>
          </a:p>
        </p:txBody>
      </p:sp>
      <p:pic>
        <p:nvPicPr>
          <p:cNvPr id="3" name="Picture 2"/>
          <p:cNvPicPr>
            <a:picLocks noChangeAspect="1"/>
          </p:cNvPicPr>
          <p:nvPr/>
        </p:nvPicPr>
        <p:blipFill>
          <a:blip r:embed="rId3"/>
          <a:stretch>
            <a:fillRect/>
          </a:stretch>
        </p:blipFill>
        <p:spPr>
          <a:xfrm>
            <a:off x="1579419" y="1125816"/>
            <a:ext cx="8849287" cy="4519756"/>
          </a:xfrm>
          <a:prstGeom prst="rect">
            <a:avLst/>
          </a:prstGeom>
        </p:spPr>
      </p:pic>
      <p:sp>
        <p:nvSpPr>
          <p:cNvPr id="8" name="Rounded Rectangle 7"/>
          <p:cNvSpPr/>
          <p:nvPr/>
        </p:nvSpPr>
        <p:spPr>
          <a:xfrm>
            <a:off x="3130152" y="4087091"/>
            <a:ext cx="1496291" cy="65116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105527" y="116897"/>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7494693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4738" y="166678"/>
            <a:ext cx="9379407" cy="635144"/>
          </a:xfrm>
          <a:ln>
            <a:noFill/>
          </a:ln>
        </p:spPr>
        <p:style>
          <a:lnRef idx="2">
            <a:schemeClr val="accent1"/>
          </a:lnRef>
          <a:fillRef idx="1">
            <a:schemeClr val="lt1"/>
          </a:fillRef>
          <a:effectRef idx="0">
            <a:schemeClr val="accent1"/>
          </a:effectRef>
          <a:fontRef idx="minor">
            <a:schemeClr val="dk1"/>
          </a:fontRef>
        </p:style>
        <p:txBody>
          <a:bodyPr>
            <a:noAutofit/>
          </a:bodyPr>
          <a:lstStyle/>
          <a:p>
            <a:pPr algn="ctr"/>
            <a:r>
              <a:rPr lang="en-US" sz="4000" smtClean="0">
                <a:solidFill>
                  <a:prstClr val="black"/>
                </a:solidFill>
                <a:latin typeface="American Typewriter" charset="0"/>
                <a:ea typeface="American Typewriter" charset="0"/>
                <a:cs typeface="American Typewriter" charset="0"/>
              </a:rPr>
              <a:t>Europe</a:t>
            </a:r>
            <a:endParaRPr lang="en-US" sz="4800" dirty="0">
              <a:latin typeface="American Typewriter" charset="0"/>
              <a:ea typeface="American Typewriter" charset="0"/>
              <a:cs typeface="American Typewriter" charset="0"/>
            </a:endParaRPr>
          </a:p>
        </p:txBody>
      </p:sp>
      <p:sp>
        <p:nvSpPr>
          <p:cNvPr id="6" name="Rectangle 5"/>
          <p:cNvSpPr/>
          <p:nvPr/>
        </p:nvSpPr>
        <p:spPr>
          <a:xfrm>
            <a:off x="10763873" y="299583"/>
            <a:ext cx="1428127" cy="369332"/>
          </a:xfrm>
          <a:prstGeom prst="rect">
            <a:avLst/>
          </a:prstGeom>
        </p:spPr>
        <p:txBody>
          <a:bodyPr wrap="square">
            <a:spAutoFit/>
          </a:bodyPr>
          <a:lstStyle/>
          <a:p>
            <a:r>
              <a:rPr lang="en-US" dirty="0" smtClean="0">
                <a:hlinkClick r:id="rId2"/>
              </a:rPr>
              <a:t>CartoDB</a:t>
            </a:r>
            <a:endParaRPr lang="en-US" dirty="0"/>
          </a:p>
        </p:txBody>
      </p:sp>
      <p:pic>
        <p:nvPicPr>
          <p:cNvPr id="5" name="Picture 4"/>
          <p:cNvPicPr>
            <a:picLocks noChangeAspect="1"/>
          </p:cNvPicPr>
          <p:nvPr/>
        </p:nvPicPr>
        <p:blipFill>
          <a:blip r:embed="rId3"/>
          <a:stretch>
            <a:fillRect/>
          </a:stretch>
        </p:blipFill>
        <p:spPr>
          <a:xfrm>
            <a:off x="1552796" y="1591333"/>
            <a:ext cx="9211077" cy="4696463"/>
          </a:xfrm>
          <a:prstGeom prst="rect">
            <a:avLst/>
          </a:prstGeom>
        </p:spPr>
      </p:pic>
      <p:sp>
        <p:nvSpPr>
          <p:cNvPr id="11" name="TextBox 10"/>
          <p:cNvSpPr txBox="1"/>
          <p:nvPr/>
        </p:nvSpPr>
        <p:spPr>
          <a:xfrm>
            <a:off x="0" y="6488668"/>
            <a:ext cx="6260304" cy="307777"/>
          </a:xfrm>
          <a:prstGeom prst="rect">
            <a:avLst/>
          </a:prstGeom>
          <a:noFill/>
        </p:spPr>
        <p:txBody>
          <a:bodyPr wrap="none" rtlCol="0">
            <a:spAutoFit/>
          </a:bodyPr>
          <a:lstStyle/>
          <a:p>
            <a:r>
              <a:rPr lang="en-US" sz="1400" dirty="0" smtClean="0"/>
              <a:t>Note: these represent users that either twitted or re-twitted </a:t>
            </a:r>
            <a:r>
              <a:rPr lang="en-US" sz="1400" smtClean="0"/>
              <a:t>during this time-frame</a:t>
            </a:r>
            <a:endParaRPr lang="en-US" sz="1400"/>
          </a:p>
        </p:txBody>
      </p:sp>
      <p:pic>
        <p:nvPicPr>
          <p:cNvPr id="12" name="Picture 11"/>
          <p:cNvPicPr>
            <a:picLocks noChangeAspect="1"/>
          </p:cNvPicPr>
          <p:nvPr/>
        </p:nvPicPr>
        <p:blipFill>
          <a:blip r:embed="rId4"/>
          <a:stretch>
            <a:fillRect/>
          </a:stretch>
        </p:blipFill>
        <p:spPr>
          <a:xfrm>
            <a:off x="119381" y="166677"/>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10163519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763873" y="299583"/>
            <a:ext cx="1428127" cy="369332"/>
          </a:xfrm>
          <a:prstGeom prst="rect">
            <a:avLst/>
          </a:prstGeom>
        </p:spPr>
        <p:txBody>
          <a:bodyPr wrap="square">
            <a:spAutoFit/>
          </a:bodyPr>
          <a:lstStyle/>
          <a:p>
            <a:r>
              <a:rPr lang="en-US" dirty="0" smtClean="0">
                <a:hlinkClick r:id="rId2"/>
              </a:rPr>
              <a:t>CartoDB</a:t>
            </a:r>
            <a:endParaRPr lang="en-US" dirty="0"/>
          </a:p>
        </p:txBody>
      </p:sp>
      <p:pic>
        <p:nvPicPr>
          <p:cNvPr id="3" name="Picture 2"/>
          <p:cNvPicPr>
            <a:picLocks noChangeAspect="1"/>
          </p:cNvPicPr>
          <p:nvPr/>
        </p:nvPicPr>
        <p:blipFill>
          <a:blip r:embed="rId3"/>
          <a:stretch>
            <a:fillRect/>
          </a:stretch>
        </p:blipFill>
        <p:spPr>
          <a:xfrm>
            <a:off x="1678802" y="1620982"/>
            <a:ext cx="8975343" cy="4599382"/>
          </a:xfrm>
          <a:prstGeom prst="rect">
            <a:avLst/>
          </a:prstGeom>
        </p:spPr>
      </p:pic>
      <p:sp>
        <p:nvSpPr>
          <p:cNvPr id="7" name="TextBox 6"/>
          <p:cNvSpPr txBox="1"/>
          <p:nvPr/>
        </p:nvSpPr>
        <p:spPr>
          <a:xfrm>
            <a:off x="0" y="6488668"/>
            <a:ext cx="6260304" cy="307777"/>
          </a:xfrm>
          <a:prstGeom prst="rect">
            <a:avLst/>
          </a:prstGeom>
          <a:noFill/>
        </p:spPr>
        <p:txBody>
          <a:bodyPr wrap="none" rtlCol="0">
            <a:spAutoFit/>
          </a:bodyPr>
          <a:lstStyle/>
          <a:p>
            <a:r>
              <a:rPr lang="en-US" sz="1400" dirty="0" smtClean="0"/>
              <a:t>Note: these represent users that either twitted or re-twitted during this time-frame</a:t>
            </a:r>
            <a:endParaRPr lang="en-US" sz="1400" dirty="0"/>
          </a:p>
        </p:txBody>
      </p:sp>
      <p:sp>
        <p:nvSpPr>
          <p:cNvPr id="11" name="Title 1"/>
          <p:cNvSpPr txBox="1">
            <a:spLocks/>
          </p:cNvSpPr>
          <p:nvPr/>
        </p:nvSpPr>
        <p:spPr>
          <a:xfrm>
            <a:off x="1274738" y="166678"/>
            <a:ext cx="9379407" cy="635144"/>
          </a:xfrm>
          <a:prstGeom prst="rect">
            <a:avLst/>
          </a:prstGeom>
          <a:ln w="12700" cap="flat" cmpd="sng" algn="ctr">
            <a:no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4000" smtClean="0">
                <a:solidFill>
                  <a:prstClr val="black"/>
                </a:solidFill>
                <a:latin typeface="American Typewriter" charset="0"/>
                <a:ea typeface="American Typewriter" charset="0"/>
                <a:cs typeface="American Typewriter" charset="0"/>
              </a:rPr>
              <a:t>Europe</a:t>
            </a:r>
            <a:endParaRPr lang="en-US" sz="4800" dirty="0">
              <a:latin typeface="American Typewriter" charset="0"/>
              <a:ea typeface="American Typewriter" charset="0"/>
              <a:cs typeface="American Typewriter" charset="0"/>
            </a:endParaRPr>
          </a:p>
        </p:txBody>
      </p:sp>
      <p:pic>
        <p:nvPicPr>
          <p:cNvPr id="12" name="Picture 11"/>
          <p:cNvPicPr>
            <a:picLocks noChangeAspect="1"/>
          </p:cNvPicPr>
          <p:nvPr/>
        </p:nvPicPr>
        <p:blipFill>
          <a:blip r:embed="rId4"/>
          <a:stretch>
            <a:fillRect/>
          </a:stretch>
        </p:blipFill>
        <p:spPr>
          <a:xfrm>
            <a:off x="119381" y="166677"/>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15851298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1655106"/>
            <a:ext cx="6143082" cy="4607149"/>
          </a:xfrm>
          <a:prstGeom prst="rect">
            <a:avLst/>
          </a:prstGeom>
        </p:spPr>
      </p:pic>
      <p:pic>
        <p:nvPicPr>
          <p:cNvPr id="5" name="Picture 4"/>
          <p:cNvPicPr>
            <a:picLocks noChangeAspect="1"/>
          </p:cNvPicPr>
          <p:nvPr/>
        </p:nvPicPr>
        <p:blipFill>
          <a:blip r:embed="rId3"/>
          <a:stretch>
            <a:fillRect/>
          </a:stretch>
        </p:blipFill>
        <p:spPr>
          <a:xfrm>
            <a:off x="7770368" y="1773957"/>
            <a:ext cx="2844800" cy="4488298"/>
          </a:xfrm>
          <a:prstGeom prst="rect">
            <a:avLst/>
          </a:prstGeom>
        </p:spPr>
      </p:pic>
      <p:sp>
        <p:nvSpPr>
          <p:cNvPr id="10" name="Title 1"/>
          <p:cNvSpPr txBox="1">
            <a:spLocks/>
          </p:cNvSpPr>
          <p:nvPr/>
        </p:nvSpPr>
        <p:spPr>
          <a:xfrm>
            <a:off x="1288593" y="200942"/>
            <a:ext cx="9326575" cy="635144"/>
          </a:xfrm>
          <a:prstGeom prst="rect">
            <a:avLst/>
          </a:prstGeom>
          <a:ln w="12700" cap="flat" cmpd="sng" algn="ctr">
            <a:no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000" dirty="0" smtClean="0">
                <a:solidFill>
                  <a:prstClr val="black"/>
                </a:solidFill>
                <a:latin typeface="American Typewriter" charset="0"/>
                <a:ea typeface="American Typewriter" charset="0"/>
                <a:cs typeface="American Typewriter" charset="0"/>
              </a:rPr>
              <a:t>Top 25 most common hashtags associated with </a:t>
            </a:r>
            <a:r>
              <a:rPr lang="en-US" sz="2000" dirty="0" err="1" smtClean="0">
                <a:solidFill>
                  <a:prstClr val="black"/>
                </a:solidFill>
                <a:latin typeface="American Typewriter" charset="0"/>
                <a:ea typeface="American Typewriter" charset="0"/>
                <a:cs typeface="American Typewriter" charset="0"/>
              </a:rPr>
              <a:t>Beachbody</a:t>
            </a:r>
            <a:r>
              <a:rPr lang="en-US" sz="2000" dirty="0" smtClean="0">
                <a:solidFill>
                  <a:prstClr val="black"/>
                </a:solidFill>
                <a:latin typeface="American Typewriter" charset="0"/>
                <a:ea typeface="American Typewriter" charset="0"/>
                <a:cs typeface="American Typewriter" charset="0"/>
              </a:rPr>
              <a:t> </a:t>
            </a:r>
            <a:r>
              <a:rPr lang="en-US" sz="2000" dirty="0" smtClean="0">
                <a:solidFill>
                  <a:srgbClr val="FF0000"/>
                </a:solidFill>
                <a:latin typeface="American Typewriter" charset="0"/>
                <a:ea typeface="American Typewriter" charset="0"/>
                <a:cs typeface="American Typewriter" charset="0"/>
              </a:rPr>
              <a:t>and #BOD</a:t>
            </a:r>
            <a:endParaRPr lang="en-US" sz="2800" dirty="0">
              <a:solidFill>
                <a:srgbClr val="FF0000"/>
              </a:solidFill>
              <a:latin typeface="American Typewriter" charset="0"/>
              <a:ea typeface="American Typewriter" charset="0"/>
              <a:cs typeface="American Typewriter" charset="0"/>
            </a:endParaRPr>
          </a:p>
        </p:txBody>
      </p:sp>
      <p:pic>
        <p:nvPicPr>
          <p:cNvPr id="6" name="Picture 5"/>
          <p:cNvPicPr>
            <a:picLocks noChangeAspect="1"/>
          </p:cNvPicPr>
          <p:nvPr/>
        </p:nvPicPr>
        <p:blipFill>
          <a:blip r:embed="rId4"/>
          <a:stretch>
            <a:fillRect/>
          </a:stretch>
        </p:blipFill>
        <p:spPr>
          <a:xfrm>
            <a:off x="133236" y="200941"/>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13386626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558721" y="2756323"/>
            <a:ext cx="5111496" cy="2337656"/>
          </a:xfrm>
          <a:prstGeom prst="rect">
            <a:avLst/>
          </a:prstGeom>
        </p:spPr>
      </p:pic>
      <p:pic>
        <p:nvPicPr>
          <p:cNvPr id="8" name="Picture 7"/>
          <p:cNvPicPr>
            <a:picLocks noChangeAspect="1"/>
          </p:cNvPicPr>
          <p:nvPr/>
        </p:nvPicPr>
        <p:blipFill>
          <a:blip r:embed="rId3"/>
          <a:stretch>
            <a:fillRect/>
          </a:stretch>
        </p:blipFill>
        <p:spPr>
          <a:xfrm>
            <a:off x="838200" y="1730330"/>
            <a:ext cx="3612565" cy="4686179"/>
          </a:xfrm>
          <a:prstGeom prst="rect">
            <a:avLst/>
          </a:prstGeom>
        </p:spPr>
      </p:pic>
      <p:sp>
        <p:nvSpPr>
          <p:cNvPr id="6" name="Title 1"/>
          <p:cNvSpPr txBox="1">
            <a:spLocks/>
          </p:cNvSpPr>
          <p:nvPr/>
        </p:nvSpPr>
        <p:spPr>
          <a:xfrm>
            <a:off x="1274740" y="96982"/>
            <a:ext cx="9395477" cy="635143"/>
          </a:xfrm>
          <a:prstGeom prst="rect">
            <a:avLst/>
          </a:prstGeom>
          <a:ln w="12700" cap="flat" cmpd="sng" algn="ctr">
            <a:no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400" dirty="0" smtClean="0">
                <a:solidFill>
                  <a:prstClr val="black"/>
                </a:solidFill>
                <a:latin typeface="American Typewriter" charset="0"/>
                <a:ea typeface="American Typewriter" charset="0"/>
                <a:cs typeface="American Typewriter" charset="0"/>
              </a:rPr>
              <a:t>Most active users (re-tweeted @</a:t>
            </a:r>
            <a:r>
              <a:rPr lang="en-US" sz="2400" dirty="0" err="1" smtClean="0">
                <a:solidFill>
                  <a:prstClr val="black"/>
                </a:solidFill>
                <a:latin typeface="American Typewriter" charset="0"/>
                <a:ea typeface="American Typewriter" charset="0"/>
                <a:cs typeface="American Typewriter" charset="0"/>
              </a:rPr>
              <a:t>Beachbody’s</a:t>
            </a:r>
            <a:r>
              <a:rPr lang="en-US" sz="2400" dirty="0" smtClean="0">
                <a:solidFill>
                  <a:prstClr val="black"/>
                </a:solidFill>
                <a:latin typeface="American Typewriter" charset="0"/>
                <a:ea typeface="American Typewriter" charset="0"/>
                <a:cs typeface="American Typewriter" charset="0"/>
              </a:rPr>
              <a:t> tweet)</a:t>
            </a:r>
            <a:endParaRPr lang="en-US" sz="3200" dirty="0">
              <a:solidFill>
                <a:srgbClr val="FF0000"/>
              </a:solidFill>
              <a:latin typeface="American Typewriter" charset="0"/>
              <a:ea typeface="American Typewriter" charset="0"/>
              <a:cs typeface="American Typewriter" charset="0"/>
            </a:endParaRPr>
          </a:p>
        </p:txBody>
      </p:sp>
      <p:pic>
        <p:nvPicPr>
          <p:cNvPr id="10" name="Picture 9"/>
          <p:cNvPicPr>
            <a:picLocks noChangeAspect="1"/>
          </p:cNvPicPr>
          <p:nvPr/>
        </p:nvPicPr>
        <p:blipFill>
          <a:blip r:embed="rId4"/>
          <a:stretch>
            <a:fillRect/>
          </a:stretch>
        </p:blipFill>
        <p:spPr>
          <a:xfrm>
            <a:off x="119382" y="96981"/>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820730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merican Typewriter" charset="0"/>
                <a:ea typeface="American Typewriter" charset="0"/>
                <a:cs typeface="American Typewriter" charset="0"/>
              </a:rPr>
              <a:t>POST</a:t>
            </a:r>
            <a:endParaRPr lang="en-US" dirty="0">
              <a:latin typeface="American Typewriter" charset="0"/>
              <a:ea typeface="American Typewriter" charset="0"/>
              <a:cs typeface="American Typewriter" charset="0"/>
            </a:endParaRPr>
          </a:p>
        </p:txBody>
      </p:sp>
      <p:sp>
        <p:nvSpPr>
          <p:cNvPr id="3" name="Content Placeholder 2"/>
          <p:cNvSpPr>
            <a:spLocks noGrp="1"/>
          </p:cNvSpPr>
          <p:nvPr>
            <p:ph idx="1"/>
          </p:nvPr>
        </p:nvSpPr>
        <p:spPr>
          <a:xfrm>
            <a:off x="838200" y="1511299"/>
            <a:ext cx="10515600" cy="4351338"/>
          </a:xfrm>
        </p:spPr>
        <p:txBody>
          <a:bodyPr>
            <a:normAutofit fontScale="70000" lnSpcReduction="20000"/>
          </a:bodyPr>
          <a:lstStyle/>
          <a:p>
            <a:r>
              <a:rPr lang="en-US" dirty="0" smtClean="0">
                <a:latin typeface="American Typewriter" charset="0"/>
                <a:ea typeface="American Typewriter" charset="0"/>
                <a:cs typeface="American Typewriter" charset="0"/>
              </a:rPr>
              <a:t>Purpose</a:t>
            </a:r>
          </a:p>
          <a:p>
            <a:pPr lvl="1"/>
            <a:r>
              <a:rPr lang="en-US" sz="2000" dirty="0" smtClean="0">
                <a:latin typeface="American Typewriter" charset="0"/>
                <a:ea typeface="American Typewriter" charset="0"/>
                <a:cs typeface="American Typewriter" charset="0"/>
              </a:rPr>
              <a:t>Present findings on </a:t>
            </a:r>
            <a:r>
              <a:rPr lang="en-US" sz="2000" dirty="0" err="1" smtClean="0">
                <a:latin typeface="American Typewriter" charset="0"/>
                <a:ea typeface="American Typewriter" charset="0"/>
                <a:cs typeface="American Typewriter" charset="0"/>
              </a:rPr>
              <a:t>Beachbody’s</a:t>
            </a:r>
            <a:r>
              <a:rPr lang="en-US" sz="2000" dirty="0" smtClean="0">
                <a:latin typeface="American Typewriter" charset="0"/>
                <a:ea typeface="American Typewriter" charset="0"/>
                <a:cs typeface="American Typewriter" charset="0"/>
              </a:rPr>
              <a:t> social </a:t>
            </a:r>
            <a:r>
              <a:rPr lang="en-US" sz="2000" dirty="0" smtClean="0">
                <a:latin typeface="American Typewriter" charset="0"/>
                <a:ea typeface="American Typewriter" charset="0"/>
                <a:cs typeface="American Typewriter" charset="0"/>
              </a:rPr>
              <a:t>listening </a:t>
            </a:r>
          </a:p>
          <a:p>
            <a:pPr lvl="1"/>
            <a:r>
              <a:rPr lang="en-US" sz="2000" dirty="0" smtClean="0">
                <a:latin typeface="American Typewriter" charset="0"/>
                <a:ea typeface="American Typewriter" charset="0"/>
                <a:cs typeface="American Typewriter" charset="0"/>
              </a:rPr>
              <a:t>Present Technical Solution</a:t>
            </a:r>
            <a:endParaRPr lang="en-US" sz="2000" dirty="0" smtClean="0">
              <a:latin typeface="American Typewriter" charset="0"/>
              <a:ea typeface="American Typewriter" charset="0"/>
              <a:cs typeface="American Typewriter" charset="0"/>
            </a:endParaRPr>
          </a:p>
          <a:p>
            <a:pPr lvl="1"/>
            <a:r>
              <a:rPr lang="en-US" sz="2000" dirty="0">
                <a:latin typeface="American Typewriter" charset="0"/>
                <a:ea typeface="American Typewriter" charset="0"/>
                <a:cs typeface="American Typewriter" charset="0"/>
              </a:rPr>
              <a:t>Find the top 25 most common hashtags associated with </a:t>
            </a:r>
            <a:r>
              <a:rPr lang="en-US" sz="2000" dirty="0" err="1">
                <a:latin typeface="American Typewriter" charset="0"/>
                <a:ea typeface="American Typewriter" charset="0"/>
                <a:cs typeface="American Typewriter" charset="0"/>
              </a:rPr>
              <a:t>Beachbody</a:t>
            </a:r>
            <a:r>
              <a:rPr lang="en-US" sz="2000" dirty="0">
                <a:latin typeface="American Typewriter" charset="0"/>
                <a:ea typeface="American Typewriter" charset="0"/>
                <a:cs typeface="American Typewriter" charset="0"/>
              </a:rPr>
              <a:t> over the course of 1 week</a:t>
            </a:r>
          </a:p>
          <a:p>
            <a:pPr lvl="1"/>
            <a:r>
              <a:rPr lang="en-US" sz="2000" dirty="0">
                <a:latin typeface="American Typewriter" charset="0"/>
                <a:ea typeface="American Typewriter" charset="0"/>
                <a:cs typeface="American Typewriter" charset="0"/>
              </a:rPr>
              <a:t>Visualize the top 25 as a histogram to show the distribution of </a:t>
            </a:r>
            <a:r>
              <a:rPr lang="en-US" sz="2000" dirty="0" smtClean="0">
                <a:latin typeface="American Typewriter" charset="0"/>
                <a:ea typeface="American Typewriter" charset="0"/>
                <a:cs typeface="American Typewriter" charset="0"/>
              </a:rPr>
              <a:t>each</a:t>
            </a:r>
          </a:p>
          <a:p>
            <a:pPr lvl="1"/>
            <a:r>
              <a:rPr lang="en-US" sz="2000" dirty="0" smtClean="0">
                <a:latin typeface="American Typewriter" charset="0"/>
                <a:ea typeface="American Typewriter" charset="0"/>
                <a:cs typeface="American Typewriter" charset="0"/>
              </a:rPr>
              <a:t>Provide initial ideas on how to use Social Listening to improve customer satisfaction and business overall</a:t>
            </a:r>
          </a:p>
          <a:p>
            <a:pPr lvl="1"/>
            <a:r>
              <a:rPr lang="en-US" sz="2000" dirty="0" smtClean="0">
                <a:latin typeface="American Typewriter" charset="0"/>
                <a:ea typeface="American Typewriter" charset="0"/>
                <a:cs typeface="American Typewriter" charset="0"/>
              </a:rPr>
              <a:t>Provide initial ideas on how Data Sciences could be used at </a:t>
            </a:r>
            <a:r>
              <a:rPr lang="en-US" sz="2000" dirty="0" err="1" smtClean="0">
                <a:latin typeface="American Typewriter" charset="0"/>
                <a:ea typeface="American Typewriter" charset="0"/>
                <a:cs typeface="American Typewriter" charset="0"/>
              </a:rPr>
              <a:t>Beachbody</a:t>
            </a:r>
            <a:endParaRPr lang="en-US" sz="2000" dirty="0">
              <a:latin typeface="American Typewriter" charset="0"/>
              <a:ea typeface="American Typewriter" charset="0"/>
              <a:cs typeface="American Typewriter" charset="0"/>
            </a:endParaRPr>
          </a:p>
          <a:p>
            <a:pPr lvl="1"/>
            <a:endParaRPr lang="en-US" sz="800" dirty="0" smtClean="0">
              <a:latin typeface="American Typewriter" charset="0"/>
              <a:ea typeface="American Typewriter" charset="0"/>
              <a:cs typeface="American Typewriter" charset="0"/>
            </a:endParaRPr>
          </a:p>
          <a:p>
            <a:r>
              <a:rPr lang="en-US" dirty="0" smtClean="0">
                <a:latin typeface="American Typewriter" charset="0"/>
                <a:ea typeface="American Typewriter" charset="0"/>
                <a:cs typeface="American Typewriter" charset="0"/>
              </a:rPr>
              <a:t>Outcome</a:t>
            </a:r>
          </a:p>
          <a:p>
            <a:pPr lvl="1"/>
            <a:r>
              <a:rPr lang="en-US" dirty="0" smtClean="0">
                <a:latin typeface="American Typewriter" charset="0"/>
                <a:ea typeface="American Typewriter" charset="0"/>
                <a:cs typeface="American Typewriter" charset="0"/>
              </a:rPr>
              <a:t>Definition of next steps</a:t>
            </a:r>
          </a:p>
          <a:p>
            <a:pPr lvl="1"/>
            <a:endParaRPr lang="en-US" sz="800" dirty="0" smtClean="0">
              <a:latin typeface="American Typewriter" charset="0"/>
              <a:ea typeface="American Typewriter" charset="0"/>
              <a:cs typeface="American Typewriter" charset="0"/>
            </a:endParaRPr>
          </a:p>
          <a:p>
            <a:r>
              <a:rPr lang="en-US" dirty="0" smtClean="0">
                <a:latin typeface="American Typewriter" charset="0"/>
                <a:ea typeface="American Typewriter" charset="0"/>
                <a:cs typeface="American Typewriter" charset="0"/>
              </a:rPr>
              <a:t>Structure</a:t>
            </a:r>
          </a:p>
          <a:p>
            <a:pPr lvl="1"/>
            <a:r>
              <a:rPr lang="en-US" dirty="0" smtClean="0">
                <a:latin typeface="American Typewriter" charset="0"/>
                <a:ea typeface="American Typewriter" charset="0"/>
                <a:cs typeface="American Typewriter" charset="0"/>
              </a:rPr>
              <a:t>Presentation and potential visualization on separate </a:t>
            </a:r>
            <a:r>
              <a:rPr lang="en-US" dirty="0" smtClean="0">
                <a:latin typeface="American Typewriter" charset="0"/>
                <a:ea typeface="American Typewriter" charset="0"/>
                <a:cs typeface="American Typewriter" charset="0"/>
              </a:rPr>
              <a:t>platform</a:t>
            </a:r>
          </a:p>
          <a:p>
            <a:pPr lvl="1"/>
            <a:r>
              <a:rPr lang="en-US" dirty="0" smtClean="0">
                <a:solidFill>
                  <a:srgbClr val="FF0000"/>
                </a:solidFill>
                <a:latin typeface="American Typewriter" charset="0"/>
                <a:ea typeface="American Typewriter" charset="0"/>
                <a:cs typeface="American Typewriter" charset="0"/>
              </a:rPr>
              <a:t>Code Review (?)</a:t>
            </a:r>
          </a:p>
          <a:p>
            <a:pPr lvl="1"/>
            <a:r>
              <a:rPr lang="en-US" smtClean="0">
                <a:latin typeface="American Typewriter" charset="0"/>
                <a:ea typeface="American Typewriter" charset="0"/>
                <a:cs typeface="American Typewriter" charset="0"/>
              </a:rPr>
              <a:t>Q&amp;A</a:t>
            </a:r>
            <a:endParaRPr lang="en-US" dirty="0" smtClean="0">
              <a:latin typeface="American Typewriter" charset="0"/>
              <a:ea typeface="American Typewriter" charset="0"/>
              <a:cs typeface="American Typewriter" charset="0"/>
            </a:endParaRPr>
          </a:p>
          <a:p>
            <a:pPr lvl="1"/>
            <a:endParaRPr lang="en-US" sz="900" dirty="0" smtClean="0">
              <a:latin typeface="American Typewriter" charset="0"/>
              <a:ea typeface="American Typewriter" charset="0"/>
              <a:cs typeface="American Typewriter" charset="0"/>
            </a:endParaRPr>
          </a:p>
          <a:p>
            <a:r>
              <a:rPr lang="en-US" dirty="0" smtClean="0">
                <a:latin typeface="American Typewriter" charset="0"/>
                <a:ea typeface="American Typewriter" charset="0"/>
                <a:cs typeface="American Typewriter" charset="0"/>
              </a:rPr>
              <a:t>Time</a:t>
            </a:r>
          </a:p>
          <a:p>
            <a:pPr lvl="1"/>
            <a:r>
              <a:rPr lang="en-US" dirty="0">
                <a:latin typeface="American Typewriter" charset="0"/>
                <a:ea typeface="American Typewriter" charset="0"/>
                <a:cs typeface="American Typewriter" charset="0"/>
              </a:rPr>
              <a:t>6</a:t>
            </a:r>
            <a:r>
              <a:rPr lang="en-US" dirty="0" smtClean="0">
                <a:latin typeface="American Typewriter" charset="0"/>
                <a:ea typeface="American Typewriter" charset="0"/>
                <a:cs typeface="American Typewriter" charset="0"/>
              </a:rPr>
              <a:t>0 minutes including Q&amp;A</a:t>
            </a:r>
            <a:endParaRPr lang="en-US" dirty="0">
              <a:latin typeface="American Typewriter" charset="0"/>
              <a:ea typeface="American Typewriter" charset="0"/>
              <a:cs typeface="American Typewriter" charset="0"/>
            </a:endParaRPr>
          </a:p>
        </p:txBody>
      </p:sp>
    </p:spTree>
    <p:extLst>
      <p:ext uri="{BB962C8B-B14F-4D97-AF65-F5344CB8AC3E}">
        <p14:creationId xmlns:p14="http://schemas.microsoft.com/office/powerpoint/2010/main" val="9829308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824" y="133477"/>
            <a:ext cx="10515600" cy="1325563"/>
          </a:xfrm>
        </p:spPr>
        <p:txBody>
          <a:bodyPr>
            <a:normAutofit/>
          </a:bodyPr>
          <a:lstStyle/>
          <a:p>
            <a:r>
              <a:rPr lang="en-US" sz="4000" dirty="0" smtClean="0">
                <a:latin typeface="American Typewriter" charset="0"/>
                <a:ea typeface="American Typewriter" charset="0"/>
                <a:cs typeface="American Typewriter" charset="0"/>
              </a:rPr>
              <a:t>What is Sentiment Analysis?</a:t>
            </a:r>
            <a:endParaRPr lang="en-US" sz="4000" dirty="0">
              <a:latin typeface="American Typewriter" charset="0"/>
              <a:ea typeface="American Typewriter" charset="0"/>
              <a:cs typeface="American Typewriter" charset="0"/>
            </a:endParaRPr>
          </a:p>
        </p:txBody>
      </p:sp>
      <p:sp>
        <p:nvSpPr>
          <p:cNvPr id="3" name="Content Placeholder 2"/>
          <p:cNvSpPr>
            <a:spLocks noGrp="1"/>
          </p:cNvSpPr>
          <p:nvPr>
            <p:ph idx="1"/>
          </p:nvPr>
        </p:nvSpPr>
        <p:spPr>
          <a:xfrm>
            <a:off x="838200" y="1618361"/>
            <a:ext cx="10515600" cy="4351338"/>
          </a:xfrm>
        </p:spPr>
        <p:txBody>
          <a:bodyPr/>
          <a:lstStyle/>
          <a:p>
            <a:r>
              <a:rPr lang="en-US" sz="2400" dirty="0" smtClean="0">
                <a:latin typeface="American Typewriter" charset="0"/>
                <a:ea typeface="American Typewriter" charset="0"/>
                <a:cs typeface="American Typewriter" charset="0"/>
              </a:rPr>
              <a:t>Sentiment analysis is a function of the language used in a block of text</a:t>
            </a:r>
          </a:p>
          <a:p>
            <a:r>
              <a:rPr lang="en-US" sz="2400" dirty="0" smtClean="0">
                <a:latin typeface="American Typewriter" charset="0"/>
                <a:ea typeface="American Typewriter" charset="0"/>
                <a:cs typeface="American Typewriter" charset="0"/>
              </a:rPr>
              <a:t>Given a text/sentence it provides two metrics (definitions from Wikipedia)</a:t>
            </a:r>
          </a:p>
        </p:txBody>
      </p:sp>
      <p:pic>
        <p:nvPicPr>
          <p:cNvPr id="4" name="Picture 3"/>
          <p:cNvPicPr>
            <a:picLocks noChangeAspect="1"/>
          </p:cNvPicPr>
          <p:nvPr/>
        </p:nvPicPr>
        <p:blipFill>
          <a:blip r:embed="rId2"/>
          <a:stretch>
            <a:fillRect/>
          </a:stretch>
        </p:blipFill>
        <p:spPr>
          <a:xfrm>
            <a:off x="1182624" y="3114714"/>
            <a:ext cx="10948416" cy="3184994"/>
          </a:xfrm>
          <a:prstGeom prst="rect">
            <a:avLst/>
          </a:prstGeom>
        </p:spPr>
      </p:pic>
      <p:sp>
        <p:nvSpPr>
          <p:cNvPr id="5" name="Rectangle 4"/>
          <p:cNvSpPr/>
          <p:nvPr/>
        </p:nvSpPr>
        <p:spPr>
          <a:xfrm>
            <a:off x="1182624" y="4461164"/>
            <a:ext cx="10948416" cy="1838544"/>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84429" y="5195770"/>
            <a:ext cx="898195" cy="369332"/>
          </a:xfrm>
          <a:prstGeom prst="rect">
            <a:avLst/>
          </a:prstGeom>
          <a:noFill/>
        </p:spPr>
        <p:txBody>
          <a:bodyPr wrap="none" rtlCol="0">
            <a:spAutoFit/>
          </a:bodyPr>
          <a:lstStyle/>
          <a:p>
            <a:r>
              <a:rPr lang="en-US" smtClean="0"/>
              <a:t>Polarity</a:t>
            </a:r>
            <a:endParaRPr lang="en-US"/>
          </a:p>
        </p:txBody>
      </p:sp>
    </p:spTree>
    <p:extLst>
      <p:ext uri="{BB962C8B-B14F-4D97-AF65-F5344CB8AC3E}">
        <p14:creationId xmlns:p14="http://schemas.microsoft.com/office/powerpoint/2010/main" val="20033308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824" y="133477"/>
            <a:ext cx="10515600" cy="1325563"/>
          </a:xfrm>
        </p:spPr>
        <p:txBody>
          <a:bodyPr>
            <a:normAutofit/>
          </a:bodyPr>
          <a:lstStyle/>
          <a:p>
            <a:r>
              <a:rPr lang="en-US" sz="4000" dirty="0" smtClean="0">
                <a:latin typeface="American Typewriter" charset="0"/>
                <a:ea typeface="American Typewriter" charset="0"/>
                <a:cs typeface="American Typewriter" charset="0"/>
              </a:rPr>
              <a:t>How to Interpret Polarity Scores?</a:t>
            </a:r>
            <a:endParaRPr lang="en-US" sz="4000" dirty="0">
              <a:latin typeface="American Typewriter" charset="0"/>
              <a:ea typeface="American Typewriter" charset="0"/>
              <a:cs typeface="American Typewriter" charset="0"/>
            </a:endParaRPr>
          </a:p>
        </p:txBody>
      </p:sp>
      <p:sp>
        <p:nvSpPr>
          <p:cNvPr id="3" name="Content Placeholder 2"/>
          <p:cNvSpPr>
            <a:spLocks noGrp="1"/>
          </p:cNvSpPr>
          <p:nvPr>
            <p:ph idx="1"/>
          </p:nvPr>
        </p:nvSpPr>
        <p:spPr>
          <a:xfrm>
            <a:off x="838200" y="1618361"/>
            <a:ext cx="10515600" cy="4351338"/>
          </a:xfrm>
        </p:spPr>
        <p:txBody>
          <a:bodyPr/>
          <a:lstStyle/>
          <a:p>
            <a:r>
              <a:rPr lang="en-US" sz="2400" dirty="0" smtClean="0">
                <a:latin typeface="American Typewriter" charset="0"/>
                <a:ea typeface="American Typewriter" charset="0"/>
                <a:cs typeface="American Typewriter" charset="0"/>
              </a:rPr>
              <a:t>Polarity Score range [-1.0, 1.0]</a:t>
            </a:r>
          </a:p>
        </p:txBody>
      </p:sp>
      <p:cxnSp>
        <p:nvCxnSpPr>
          <p:cNvPr id="6" name="Straight Arrow Connector 5"/>
          <p:cNvCxnSpPr/>
          <p:nvPr/>
        </p:nvCxnSpPr>
        <p:spPr>
          <a:xfrm>
            <a:off x="2767584" y="4861287"/>
            <a:ext cx="5742432" cy="0"/>
          </a:xfrm>
          <a:prstGeom prst="straightConnector1">
            <a:avLst/>
          </a:prstGeom>
          <a:ln w="38100">
            <a:headEnd type="diamond"/>
            <a:tailEnd type="diamon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244073" y="4676621"/>
            <a:ext cx="546945" cy="369332"/>
          </a:xfrm>
          <a:prstGeom prst="rect">
            <a:avLst/>
          </a:prstGeom>
          <a:noFill/>
        </p:spPr>
        <p:txBody>
          <a:bodyPr wrap="none" rtlCol="0">
            <a:spAutoFit/>
          </a:bodyPr>
          <a:lstStyle/>
          <a:p>
            <a:r>
              <a:rPr lang="en-US" smtClean="0"/>
              <a:t>-1.0</a:t>
            </a:r>
            <a:endParaRPr lang="en-US"/>
          </a:p>
        </p:txBody>
      </p:sp>
      <p:sp>
        <p:nvSpPr>
          <p:cNvPr id="8" name="TextBox 7"/>
          <p:cNvSpPr txBox="1"/>
          <p:nvPr/>
        </p:nvSpPr>
        <p:spPr>
          <a:xfrm>
            <a:off x="8510016" y="4676621"/>
            <a:ext cx="476412" cy="369332"/>
          </a:xfrm>
          <a:prstGeom prst="rect">
            <a:avLst/>
          </a:prstGeom>
          <a:noFill/>
        </p:spPr>
        <p:txBody>
          <a:bodyPr wrap="none" rtlCol="0">
            <a:spAutoFit/>
          </a:bodyPr>
          <a:lstStyle/>
          <a:p>
            <a:r>
              <a:rPr lang="en-US" dirty="0" smtClean="0"/>
              <a:t>1.0</a:t>
            </a:r>
            <a:endParaRPr lang="en-US" dirty="0"/>
          </a:p>
        </p:txBody>
      </p:sp>
      <p:sp>
        <p:nvSpPr>
          <p:cNvPr id="9" name="TextBox 8"/>
          <p:cNvSpPr txBox="1"/>
          <p:nvPr/>
        </p:nvSpPr>
        <p:spPr>
          <a:xfrm>
            <a:off x="5194887" y="4347437"/>
            <a:ext cx="476412" cy="369332"/>
          </a:xfrm>
          <a:prstGeom prst="rect">
            <a:avLst/>
          </a:prstGeom>
          <a:noFill/>
        </p:spPr>
        <p:txBody>
          <a:bodyPr wrap="none" rtlCol="0">
            <a:spAutoFit/>
          </a:bodyPr>
          <a:lstStyle/>
          <a:p>
            <a:r>
              <a:rPr lang="en-US" dirty="0"/>
              <a:t>0</a:t>
            </a:r>
            <a:r>
              <a:rPr lang="en-US" dirty="0" smtClean="0"/>
              <a:t>.0</a:t>
            </a:r>
            <a:endParaRPr lang="en-US" dirty="0"/>
          </a:p>
        </p:txBody>
      </p:sp>
      <p:cxnSp>
        <p:nvCxnSpPr>
          <p:cNvPr id="11" name="Straight Connector 10"/>
          <p:cNvCxnSpPr/>
          <p:nvPr/>
        </p:nvCxnSpPr>
        <p:spPr>
          <a:xfrm>
            <a:off x="5425440" y="4763751"/>
            <a:ext cx="0" cy="19507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Oval Callout 12"/>
          <p:cNvSpPr/>
          <p:nvPr/>
        </p:nvSpPr>
        <p:spPr>
          <a:xfrm>
            <a:off x="5754624" y="2396913"/>
            <a:ext cx="1699227" cy="1144262"/>
          </a:xfrm>
          <a:prstGeom prst="wedgeEllipseCallout">
            <a:avLst>
              <a:gd name="adj1" fmla="val -57980"/>
              <a:gd name="adj2" fmla="val 113595"/>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Neutral Language</a:t>
            </a:r>
            <a:endParaRPr lang="en-US">
              <a:solidFill>
                <a:schemeClr val="tx1"/>
              </a:solidFill>
            </a:endParaRPr>
          </a:p>
        </p:txBody>
      </p:sp>
      <p:sp>
        <p:nvSpPr>
          <p:cNvPr id="14" name="Oval Callout 13"/>
          <p:cNvSpPr/>
          <p:nvPr/>
        </p:nvSpPr>
        <p:spPr>
          <a:xfrm>
            <a:off x="9986111" y="3959972"/>
            <a:ext cx="1699227" cy="1144262"/>
          </a:xfrm>
          <a:prstGeom prst="wedgeEllipseCallout">
            <a:avLst>
              <a:gd name="adj1" fmla="val -107651"/>
              <a:gd name="adj2" fmla="val 30536"/>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Positive</a:t>
            </a:r>
          </a:p>
          <a:p>
            <a:pPr algn="ctr"/>
            <a:r>
              <a:rPr lang="en-US" dirty="0" smtClean="0">
                <a:solidFill>
                  <a:schemeClr val="tx1"/>
                </a:solidFill>
              </a:rPr>
              <a:t>Language</a:t>
            </a:r>
            <a:endParaRPr lang="en-US" dirty="0">
              <a:solidFill>
                <a:schemeClr val="tx1"/>
              </a:solidFill>
            </a:endParaRPr>
          </a:p>
        </p:txBody>
      </p:sp>
      <p:sp>
        <p:nvSpPr>
          <p:cNvPr id="15" name="Oval Callout 14"/>
          <p:cNvSpPr/>
          <p:nvPr/>
        </p:nvSpPr>
        <p:spPr>
          <a:xfrm>
            <a:off x="411480" y="5261853"/>
            <a:ext cx="1699227" cy="1144262"/>
          </a:xfrm>
          <a:prstGeom prst="wedgeEllipseCallout">
            <a:avLst>
              <a:gd name="adj1" fmla="val 69572"/>
              <a:gd name="adj2" fmla="val -69620"/>
            </a:avLst>
          </a:prstGeom>
          <a:solidFill>
            <a:srgbClr val="D66D63"/>
          </a:solidFill>
          <a:ln>
            <a:solidFill>
              <a:srgbClr val="D66D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rPr>
              <a:t>Negative</a:t>
            </a:r>
            <a:endParaRPr lang="en-US" dirty="0" smtClean="0">
              <a:solidFill>
                <a:schemeClr val="tx1"/>
              </a:solidFill>
            </a:endParaRPr>
          </a:p>
          <a:p>
            <a:pPr algn="ctr"/>
            <a:r>
              <a:rPr lang="en-US" dirty="0" smtClean="0">
                <a:solidFill>
                  <a:schemeClr val="tx1"/>
                </a:solidFill>
              </a:rPr>
              <a:t>Language</a:t>
            </a:r>
            <a:endParaRPr lang="en-US" dirty="0">
              <a:solidFill>
                <a:schemeClr val="tx1"/>
              </a:solidFill>
            </a:endParaRPr>
          </a:p>
        </p:txBody>
      </p:sp>
    </p:spTree>
    <p:extLst>
      <p:ext uri="{BB962C8B-B14F-4D97-AF65-F5344CB8AC3E}">
        <p14:creationId xmlns:p14="http://schemas.microsoft.com/office/powerpoint/2010/main" val="20189048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9750" y="1838534"/>
            <a:ext cx="6789305" cy="4658093"/>
          </a:xfrm>
          <a:prstGeom prst="rect">
            <a:avLst/>
          </a:prstGeom>
        </p:spPr>
      </p:pic>
      <p:sp>
        <p:nvSpPr>
          <p:cNvPr id="4" name="Rounded Rectangle 3"/>
          <p:cNvSpPr/>
          <p:nvPr/>
        </p:nvSpPr>
        <p:spPr>
          <a:xfrm>
            <a:off x="1537855" y="1634836"/>
            <a:ext cx="2258290" cy="5015345"/>
          </a:xfrm>
          <a:prstGeom prst="round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7905173" y="4637186"/>
            <a:ext cx="3225800" cy="1409700"/>
          </a:xfrm>
          <a:prstGeom prst="rect">
            <a:avLst/>
          </a:prstGeom>
          <a:ln w="28575">
            <a:solidFill>
              <a:schemeClr val="accent1">
                <a:lumMod val="75000"/>
              </a:schemeClr>
            </a:solidFill>
          </a:ln>
        </p:spPr>
      </p:pic>
      <p:sp>
        <p:nvSpPr>
          <p:cNvPr id="5" name="Title 1"/>
          <p:cNvSpPr txBox="1">
            <a:spLocks/>
          </p:cNvSpPr>
          <p:nvPr/>
        </p:nvSpPr>
        <p:spPr>
          <a:xfrm>
            <a:off x="1260884" y="168419"/>
            <a:ext cx="9163276" cy="635144"/>
          </a:xfrm>
          <a:prstGeom prst="rect">
            <a:avLst/>
          </a:prstGeom>
          <a:ln w="12700" cap="flat" cmpd="sng" algn="ctr">
            <a:noFill/>
            <a:prstDash val="solid"/>
            <a:miter lim="800000"/>
          </a:ln>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algn="ctr"/>
            <a:r>
              <a:rPr lang="en-US" sz="2800" dirty="0" smtClean="0">
                <a:solidFill>
                  <a:prstClr val="black"/>
                </a:solidFill>
                <a:latin typeface="American Typewriter" charset="0"/>
                <a:ea typeface="American Typewriter" charset="0"/>
                <a:cs typeface="American Typewriter" charset="0"/>
              </a:rPr>
              <a:t>Sentiment Analysis on Tweets</a:t>
            </a:r>
            <a:endParaRPr lang="en-US" sz="3600" dirty="0">
              <a:solidFill>
                <a:srgbClr val="FF0000"/>
              </a:solidFill>
              <a:latin typeface="American Typewriter" charset="0"/>
              <a:ea typeface="American Typewriter" charset="0"/>
              <a:cs typeface="American Typewriter" charset="0"/>
            </a:endParaRPr>
          </a:p>
        </p:txBody>
      </p:sp>
      <p:sp>
        <p:nvSpPr>
          <p:cNvPr id="3" name="TextBox 2"/>
          <p:cNvSpPr txBox="1"/>
          <p:nvPr/>
        </p:nvSpPr>
        <p:spPr>
          <a:xfrm>
            <a:off x="7559040" y="2003918"/>
            <a:ext cx="4450080" cy="2308324"/>
          </a:xfrm>
          <a:prstGeom prst="rect">
            <a:avLst/>
          </a:prstGeom>
          <a:noFill/>
        </p:spPr>
        <p:txBody>
          <a:bodyPr wrap="square" rtlCol="0">
            <a:spAutoFit/>
          </a:bodyPr>
          <a:lstStyle/>
          <a:p>
            <a:pPr marL="180975" indent="-180975">
              <a:buFont typeface="Arial" charset="0"/>
              <a:buChar char="•"/>
            </a:pPr>
            <a:r>
              <a:rPr lang="en-US" dirty="0" smtClean="0">
                <a:latin typeface="American Typewriter" charset="0"/>
                <a:ea typeface="American Typewriter" charset="0"/>
                <a:cs typeface="American Typewriter" charset="0"/>
              </a:rPr>
              <a:t>Each dot represents a tweet or re-tweet</a:t>
            </a:r>
          </a:p>
          <a:p>
            <a:pPr marL="180975" indent="-180975">
              <a:buFont typeface="Arial" charset="0"/>
              <a:buChar char="•"/>
            </a:pPr>
            <a:r>
              <a:rPr lang="en-US" dirty="0" smtClean="0">
                <a:latin typeface="American Typewriter" charset="0"/>
                <a:ea typeface="American Typewriter" charset="0"/>
                <a:cs typeface="American Typewriter" charset="0"/>
              </a:rPr>
              <a:t>Focused on analyzing only the ones with negative polarity</a:t>
            </a:r>
          </a:p>
          <a:p>
            <a:pPr marL="180975" indent="-180975">
              <a:buFont typeface="Arial" charset="0"/>
              <a:buChar char="•"/>
            </a:pPr>
            <a:r>
              <a:rPr lang="en-US" dirty="0" smtClean="0">
                <a:latin typeface="American Typewriter" charset="0"/>
                <a:ea typeface="American Typewriter" charset="0"/>
                <a:cs typeface="American Typewriter" charset="0"/>
              </a:rPr>
              <a:t>In general, Polarity of the messages is positive. Quick reaction on negatives could turn around a user’s bad experience</a:t>
            </a:r>
            <a:endParaRPr lang="en-US" dirty="0">
              <a:latin typeface="American Typewriter" charset="0"/>
              <a:ea typeface="American Typewriter" charset="0"/>
              <a:cs typeface="American Typewriter" charset="0"/>
            </a:endParaRPr>
          </a:p>
        </p:txBody>
      </p:sp>
      <p:pic>
        <p:nvPicPr>
          <p:cNvPr id="8" name="Picture 7"/>
          <p:cNvPicPr>
            <a:picLocks noChangeAspect="1"/>
          </p:cNvPicPr>
          <p:nvPr/>
        </p:nvPicPr>
        <p:blipFill>
          <a:blip r:embed="rId4"/>
          <a:stretch>
            <a:fillRect/>
          </a:stretch>
        </p:blipFill>
        <p:spPr>
          <a:xfrm>
            <a:off x="105527" y="168419"/>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4246974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96983" y="1466248"/>
            <a:ext cx="11914909" cy="526297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400" dirty="0" smtClean="0">
                <a:latin typeface="American Typewriter" charset="0"/>
                <a:ea typeface="American Typewriter" charset="0"/>
                <a:cs typeface="American Typewriter" charset="0"/>
              </a:rPr>
              <a:t>“@</a:t>
            </a:r>
            <a:r>
              <a:rPr lang="en-US" sz="1400" dirty="0">
                <a:latin typeface="American Typewriter" charset="0"/>
                <a:ea typeface="American Typewriter" charset="0"/>
                <a:cs typeface="American Typewriter" charset="0"/>
              </a:rPr>
              <a:t>P413_Life: @</a:t>
            </a:r>
            <a:r>
              <a:rPr lang="en-US" sz="1400" dirty="0" err="1">
                <a:latin typeface="American Typewriter" charset="0"/>
                <a:ea typeface="American Typewriter" charset="0"/>
                <a:cs typeface="American Typewriter" charset="0"/>
              </a:rPr>
              <a:t>Beachbody</a:t>
            </a:r>
            <a:r>
              <a:rPr lang="en-US" sz="1400" dirty="0">
                <a:latin typeface="American Typewriter" charset="0"/>
                <a:ea typeface="American Typewriter" charset="0"/>
                <a:cs typeface="American Typewriter" charset="0"/>
              </a:rPr>
              <a:t> @</a:t>
            </a:r>
            <a:r>
              <a:rPr lang="en-US" sz="1400" dirty="0" err="1">
                <a:latin typeface="American Typewriter" charset="0"/>
                <a:ea typeface="American Typewriter" charset="0"/>
                <a:cs typeface="American Typewriter" charset="0"/>
              </a:rPr>
              <a:t>beachbodylive</a:t>
            </a:r>
            <a:r>
              <a:rPr lang="en-US" sz="1400" dirty="0">
                <a:latin typeface="American Typewriter" charset="0"/>
                <a:ea typeface="American Typewriter" charset="0"/>
                <a:cs typeface="American Typewriter" charset="0"/>
              </a:rPr>
              <a:t> @</a:t>
            </a:r>
            <a:r>
              <a:rPr lang="en-US" sz="1400" dirty="0" err="1">
                <a:latin typeface="American Typewriter" charset="0"/>
                <a:ea typeface="American Typewriter" charset="0"/>
                <a:cs typeface="American Typewriter" charset="0"/>
              </a:rPr>
              <a:t>PiYoWorkout</a:t>
            </a:r>
            <a:r>
              <a:rPr lang="en-US" sz="1400" dirty="0">
                <a:latin typeface="American Typewriter" charset="0"/>
                <a:ea typeface="American Typewriter" charset="0"/>
                <a:cs typeface="American Typewriter" charset="0"/>
              </a:rPr>
              <a:t> @</a:t>
            </a:r>
            <a:r>
              <a:rPr lang="en-US" sz="1400" dirty="0" err="1">
                <a:latin typeface="American Typewriter" charset="0"/>
                <a:ea typeface="American Typewriter" charset="0"/>
                <a:cs typeface="American Typewriter" charset="0"/>
              </a:rPr>
              <a:t>michelepark</a:t>
            </a:r>
            <a:r>
              <a:rPr lang="en-US" sz="1400" dirty="0">
                <a:latin typeface="American Typewriter" charset="0"/>
                <a:ea typeface="American Typewriter" charset="0"/>
                <a:cs typeface="American Typewriter" charset="0"/>
              </a:rPr>
              <a:t> is awesome! I'm so grateful for her modified moves in </a:t>
            </a:r>
            <a:r>
              <a:rPr lang="en-US" sz="1400" dirty="0" err="1">
                <a:latin typeface="American Typewriter" charset="0"/>
                <a:ea typeface="American Typewriter" charset="0"/>
                <a:cs typeface="American Typewriter" charset="0"/>
              </a:rPr>
              <a:t>PiYo</a:t>
            </a:r>
            <a:r>
              <a:rPr lang="en-US" sz="1400" dirty="0" smtClean="0">
                <a:latin typeface="American Typewriter" charset="0"/>
                <a:ea typeface="American Typewriter" charset="0"/>
                <a:cs typeface="American Typewriter" charset="0"/>
              </a:rPr>
              <a:t>!”</a:t>
            </a:r>
          </a:p>
          <a:p>
            <a:endParaRPr lang="en-US" sz="1400" dirty="0">
              <a:latin typeface="American Typewriter" charset="0"/>
              <a:ea typeface="American Typewriter" charset="0"/>
              <a:cs typeface="American Typewriter" charset="0"/>
            </a:endParaRPr>
          </a:p>
          <a:p>
            <a:r>
              <a:rPr lang="en-US" sz="1400" dirty="0" smtClean="0">
                <a:latin typeface="American Typewriter" charset="0"/>
                <a:ea typeface="American Typewriter" charset="0"/>
                <a:cs typeface="American Typewriter" charset="0"/>
              </a:rPr>
              <a:t>“@</a:t>
            </a:r>
            <a:r>
              <a:rPr lang="en-US" sz="1400" dirty="0" err="1">
                <a:latin typeface="American Typewriter" charset="0"/>
                <a:ea typeface="American Typewriter" charset="0"/>
                <a:cs typeface="American Typewriter" charset="0"/>
              </a:rPr>
              <a:t>Fitness_Avenger</a:t>
            </a:r>
            <a:r>
              <a:rPr lang="en-US" sz="1400" dirty="0">
                <a:latin typeface="American Typewriter" charset="0"/>
                <a:ea typeface="American Typewriter" charset="0"/>
                <a:cs typeface="American Typewriter" charset="0"/>
              </a:rPr>
              <a:t> My best friend @</a:t>
            </a:r>
            <a:r>
              <a:rPr lang="en-US" sz="1400" dirty="0" err="1">
                <a:latin typeface="American Typewriter" charset="0"/>
                <a:ea typeface="American Typewriter" charset="0"/>
                <a:cs typeface="American Typewriter" charset="0"/>
              </a:rPr>
              <a:t>IDTheJC</a:t>
            </a:r>
            <a:r>
              <a:rPr lang="en-US" sz="1400" dirty="0">
                <a:latin typeface="American Typewriter" charset="0"/>
                <a:ea typeface="American Typewriter" charset="0"/>
                <a:cs typeface="American Typewriter" charset="0"/>
              </a:rPr>
              <a:t> is a @</a:t>
            </a:r>
            <a:r>
              <a:rPr lang="en-US" sz="1400" dirty="0" err="1">
                <a:latin typeface="American Typewriter" charset="0"/>
                <a:ea typeface="American Typewriter" charset="0"/>
                <a:cs typeface="American Typewriter" charset="0"/>
              </a:rPr>
              <a:t>Beachbody</a:t>
            </a:r>
            <a:r>
              <a:rPr lang="en-US" sz="1400" dirty="0">
                <a:latin typeface="American Typewriter" charset="0"/>
                <a:ea typeface="American Typewriter" charset="0"/>
                <a:cs typeface="American Typewriter" charset="0"/>
              </a:rPr>
              <a:t> coach. He's the one who got me set up with it</a:t>
            </a:r>
            <a:r>
              <a:rPr lang="en-US" sz="1400" dirty="0" smtClean="0">
                <a:latin typeface="American Typewriter" charset="0"/>
                <a:ea typeface="American Typewriter" charset="0"/>
                <a:cs typeface="American Typewriter" charset="0"/>
              </a:rPr>
              <a:t>.”</a:t>
            </a:r>
          </a:p>
          <a:p>
            <a:endParaRPr lang="en-US" sz="1400" dirty="0">
              <a:latin typeface="American Typewriter" charset="0"/>
              <a:ea typeface="American Typewriter" charset="0"/>
              <a:cs typeface="American Typewriter" charset="0"/>
            </a:endParaRPr>
          </a:p>
          <a:p>
            <a:r>
              <a:rPr lang="en-US" sz="1400" dirty="0" smtClean="0">
                <a:latin typeface="American Typewriter" charset="0"/>
                <a:ea typeface="American Typewriter" charset="0"/>
                <a:cs typeface="American Typewriter" charset="0"/>
              </a:rPr>
              <a:t>“@</a:t>
            </a:r>
            <a:r>
              <a:rPr lang="en-US" sz="1400" dirty="0" err="1">
                <a:latin typeface="American Typewriter" charset="0"/>
                <a:ea typeface="American Typewriter" charset="0"/>
                <a:cs typeface="American Typewriter" charset="0"/>
              </a:rPr>
              <a:t>Beachbody</a:t>
            </a:r>
            <a:r>
              <a:rPr lang="en-US" sz="1400" dirty="0">
                <a:latin typeface="American Typewriter" charset="0"/>
                <a:ea typeface="American Typewriter" charset="0"/>
                <a:cs typeface="American Typewriter" charset="0"/>
              </a:rPr>
              <a:t> Honestly, I drone it to begin with because I have to get it done, and 5 minutes in, I'M PUMPED</a:t>
            </a:r>
            <a:r>
              <a:rPr lang="en-US" sz="1400" dirty="0" smtClean="0">
                <a:latin typeface="American Typewriter" charset="0"/>
                <a:ea typeface="American Typewriter" charset="0"/>
                <a:cs typeface="American Typewriter" charset="0"/>
              </a:rPr>
              <a:t>!”</a:t>
            </a:r>
          </a:p>
          <a:p>
            <a:endParaRPr lang="en-US" sz="1400" dirty="0">
              <a:latin typeface="American Typewriter" charset="0"/>
              <a:ea typeface="American Typewriter" charset="0"/>
              <a:cs typeface="American Typewriter" charset="0"/>
            </a:endParaRPr>
          </a:p>
          <a:p>
            <a:r>
              <a:rPr lang="en-US" sz="1400" dirty="0" smtClean="0">
                <a:latin typeface="American Typewriter" charset="0"/>
                <a:ea typeface="American Typewriter" charset="0"/>
                <a:cs typeface="American Typewriter" charset="0"/>
              </a:rPr>
              <a:t>“@</a:t>
            </a:r>
            <a:r>
              <a:rPr lang="en-US" sz="1400" dirty="0" err="1">
                <a:latin typeface="American Typewriter" charset="0"/>
                <a:ea typeface="American Typewriter" charset="0"/>
                <a:cs typeface="American Typewriter" charset="0"/>
              </a:rPr>
              <a:t>Beachbody</a:t>
            </a:r>
            <a:r>
              <a:rPr lang="en-US" sz="1400" dirty="0">
                <a:latin typeface="American Typewriter" charset="0"/>
                <a:ea typeface="American Typewriter" charset="0"/>
                <a:cs typeface="American Typewriter" charset="0"/>
              </a:rPr>
              <a:t> @</a:t>
            </a:r>
            <a:r>
              <a:rPr lang="en-US" sz="1400" dirty="0" err="1">
                <a:latin typeface="American Typewriter" charset="0"/>
                <a:ea typeface="American Typewriter" charset="0"/>
                <a:cs typeface="American Typewriter" charset="0"/>
              </a:rPr>
              <a:t>BB_Performance</a:t>
            </a:r>
            <a:r>
              <a:rPr lang="en-US" sz="1400" dirty="0">
                <a:latin typeface="American Typewriter" charset="0"/>
                <a:ea typeface="American Typewriter" charset="0"/>
                <a:cs typeface="American Typewriter" charset="0"/>
              </a:rPr>
              <a:t> performance has improved my endurance, has taken away my muscle sourness, I'm in love with the products</a:t>
            </a:r>
            <a:r>
              <a:rPr lang="en-US" sz="1400" dirty="0" smtClean="0">
                <a:latin typeface="American Typewriter" charset="0"/>
                <a:ea typeface="American Typewriter" charset="0"/>
                <a:cs typeface="American Typewriter" charset="0"/>
              </a:rPr>
              <a:t>!!”</a:t>
            </a:r>
          </a:p>
          <a:p>
            <a:endParaRPr lang="en-US" sz="1400" dirty="0">
              <a:latin typeface="American Typewriter" charset="0"/>
              <a:ea typeface="American Typewriter" charset="0"/>
              <a:cs typeface="American Typewriter" charset="0"/>
            </a:endParaRPr>
          </a:p>
          <a:p>
            <a:r>
              <a:rPr lang="en-US" sz="1400" dirty="0" smtClean="0">
                <a:latin typeface="American Typewriter" charset="0"/>
                <a:ea typeface="American Typewriter" charset="0"/>
                <a:cs typeface="American Typewriter" charset="0"/>
              </a:rPr>
              <a:t>“Love </a:t>
            </a:r>
            <a:r>
              <a:rPr lang="en-US" sz="1400" dirty="0">
                <a:latin typeface="American Typewriter" charset="0"/>
                <a:ea typeface="American Typewriter" charset="0"/>
                <a:cs typeface="American Typewriter" charset="0"/>
              </a:rPr>
              <a:t>this! 3 Words, Man!!  @21DayFix #21DFX @</a:t>
            </a:r>
            <a:r>
              <a:rPr lang="en-US" sz="1400" dirty="0" err="1">
                <a:latin typeface="American Typewriter" charset="0"/>
                <a:ea typeface="American Typewriter" charset="0"/>
                <a:cs typeface="American Typewriter" charset="0"/>
              </a:rPr>
              <a:t>Beachbody</a:t>
            </a:r>
            <a:r>
              <a:rPr lang="en-US" sz="1400" dirty="0">
                <a:latin typeface="American Typewriter" charset="0"/>
                <a:ea typeface="American Typewriter" charset="0"/>
                <a:cs typeface="American Typewriter" charset="0"/>
              </a:rPr>
              <a:t> </a:t>
            </a:r>
            <a:r>
              <a:rPr lang="en-US" sz="1400" dirty="0">
                <a:latin typeface="American Typewriter" charset="0"/>
                <a:ea typeface="American Typewriter" charset="0"/>
                <a:cs typeface="American Typewriter" charset="0"/>
                <a:hlinkClick r:id="rId2"/>
              </a:rPr>
              <a:t>https://</a:t>
            </a:r>
            <a:r>
              <a:rPr lang="en-US" sz="1400" dirty="0" smtClean="0">
                <a:latin typeface="American Typewriter" charset="0"/>
                <a:ea typeface="American Typewriter" charset="0"/>
                <a:cs typeface="American Typewriter" charset="0"/>
                <a:hlinkClick r:id="rId2"/>
              </a:rPr>
              <a:t>t.co/ajtYBqtZDD</a:t>
            </a:r>
            <a:r>
              <a:rPr lang="en-US" sz="1400" dirty="0" smtClean="0">
                <a:latin typeface="American Typewriter" charset="0"/>
                <a:ea typeface="American Typewriter" charset="0"/>
                <a:cs typeface="American Typewriter" charset="0"/>
              </a:rPr>
              <a:t>”</a:t>
            </a:r>
          </a:p>
          <a:p>
            <a:endParaRPr lang="en-US" sz="1400" dirty="0">
              <a:latin typeface="American Typewriter" charset="0"/>
              <a:ea typeface="American Typewriter" charset="0"/>
              <a:cs typeface="American Typewriter" charset="0"/>
            </a:endParaRPr>
          </a:p>
          <a:p>
            <a:r>
              <a:rPr lang="en-US" sz="1400" dirty="0" smtClean="0">
                <a:latin typeface="American Typewriter" charset="0"/>
                <a:ea typeface="American Typewriter" charset="0"/>
                <a:cs typeface="American Typewriter" charset="0"/>
              </a:rPr>
              <a:t>‘This </a:t>
            </a:r>
            <a:r>
              <a:rPr lang="en-US" sz="1400" dirty="0">
                <a:latin typeface="American Typewriter" charset="0"/>
                <a:ea typeface="American Typewriter" charset="0"/>
                <a:cs typeface="American Typewriter" charset="0"/>
              </a:rPr>
              <a:t>is the best thing that can happened to me!, thanks @</a:t>
            </a:r>
            <a:r>
              <a:rPr lang="en-US" sz="1400" dirty="0" err="1">
                <a:latin typeface="American Typewriter" charset="0"/>
                <a:ea typeface="American Typewriter" charset="0"/>
                <a:cs typeface="American Typewriter" charset="0"/>
              </a:rPr>
              <a:t>shauntfitness</a:t>
            </a:r>
            <a:r>
              <a:rPr lang="en-US" sz="1400" dirty="0">
                <a:latin typeface="American Typewriter" charset="0"/>
                <a:ea typeface="American Typewriter" charset="0"/>
                <a:cs typeface="American Typewriter" charset="0"/>
              </a:rPr>
              <a:t> @</a:t>
            </a:r>
            <a:r>
              <a:rPr lang="en-US" sz="1400" dirty="0" err="1">
                <a:latin typeface="American Typewriter" charset="0"/>
                <a:ea typeface="American Typewriter" charset="0"/>
                <a:cs typeface="American Typewriter" charset="0"/>
              </a:rPr>
              <a:t>Beachbody</a:t>
            </a:r>
            <a:r>
              <a:rPr lang="en-US" sz="1400" dirty="0">
                <a:latin typeface="American Typewriter" charset="0"/>
                <a:ea typeface="American Typewriter" charset="0"/>
                <a:cs typeface="American Typewriter" charset="0"/>
              </a:rPr>
              <a:t> #</a:t>
            </a:r>
            <a:r>
              <a:rPr lang="en-US" sz="1400" dirty="0" err="1">
                <a:latin typeface="American Typewriter" charset="0"/>
                <a:ea typeface="American Typewriter" charset="0"/>
                <a:cs typeface="American Typewriter" charset="0"/>
              </a:rPr>
              <a:t>FlexFriday</a:t>
            </a:r>
            <a:r>
              <a:rPr lang="en-US" sz="1400" dirty="0">
                <a:latin typeface="American Typewriter" charset="0"/>
                <a:ea typeface="American Typewriter" charset="0"/>
                <a:cs typeface="American Typewriter" charset="0"/>
              </a:rPr>
              <a:t> </a:t>
            </a:r>
            <a:r>
              <a:rPr lang="en-US" sz="1400" dirty="0" err="1">
                <a:latin typeface="American Typewriter" charset="0"/>
                <a:ea typeface="American Typewriter" charset="0"/>
                <a:cs typeface="American Typewriter" charset="0"/>
              </a:rPr>
              <a:t>i</a:t>
            </a:r>
            <a:r>
              <a:rPr lang="en-US" sz="1400" dirty="0">
                <a:latin typeface="American Typewriter" charset="0"/>
                <a:ea typeface="American Typewriter" charset="0"/>
                <a:cs typeface="American Typewriter" charset="0"/>
              </a:rPr>
              <a:t> feel AMAZING!!! </a:t>
            </a:r>
            <a:r>
              <a:rPr lang="en-US" sz="1400" dirty="0">
                <a:latin typeface="American Typewriter" charset="0"/>
                <a:ea typeface="American Typewriter" charset="0"/>
                <a:cs typeface="American Typewriter" charset="0"/>
                <a:hlinkClick r:id="rId3"/>
              </a:rPr>
              <a:t>https://</a:t>
            </a:r>
            <a:r>
              <a:rPr lang="en-US" sz="1400" dirty="0" smtClean="0">
                <a:latin typeface="American Typewriter" charset="0"/>
                <a:ea typeface="American Typewriter" charset="0"/>
                <a:cs typeface="American Typewriter" charset="0"/>
                <a:hlinkClick r:id="rId3"/>
              </a:rPr>
              <a:t>t.co/rEhRLDCdrH</a:t>
            </a:r>
            <a:r>
              <a:rPr lang="en-US" sz="1400" dirty="0" smtClean="0">
                <a:latin typeface="American Typewriter" charset="0"/>
                <a:ea typeface="American Typewriter" charset="0"/>
                <a:cs typeface="American Typewriter" charset="0"/>
              </a:rPr>
              <a:t>”</a:t>
            </a:r>
          </a:p>
          <a:p>
            <a:endParaRPr lang="en-US" sz="1400" dirty="0">
              <a:latin typeface="American Typewriter" charset="0"/>
              <a:ea typeface="American Typewriter" charset="0"/>
              <a:cs typeface="American Typewriter" charset="0"/>
            </a:endParaRPr>
          </a:p>
          <a:p>
            <a:r>
              <a:rPr lang="en-US" sz="1400" dirty="0" smtClean="0">
                <a:latin typeface="American Typewriter" charset="0"/>
                <a:ea typeface="American Typewriter" charset="0"/>
                <a:cs typeface="American Typewriter" charset="0"/>
              </a:rPr>
              <a:t>“@</a:t>
            </a:r>
            <a:r>
              <a:rPr lang="en-US" sz="1400" dirty="0" err="1">
                <a:latin typeface="American Typewriter" charset="0"/>
                <a:ea typeface="American Typewriter" charset="0"/>
                <a:cs typeface="American Typewriter" charset="0"/>
              </a:rPr>
              <a:t>BeachbodyUK</a:t>
            </a:r>
            <a:r>
              <a:rPr lang="en-US" sz="1400" dirty="0">
                <a:latin typeface="American Typewriter" charset="0"/>
                <a:ea typeface="American Typewriter" charset="0"/>
                <a:cs typeface="American Typewriter" charset="0"/>
              </a:rPr>
              <a:t> absolutely love it! Why people think it's just for beginners is beyond me?! It's great for all abilities #P90 #</a:t>
            </a:r>
            <a:r>
              <a:rPr lang="en-US" sz="1400" dirty="0" smtClean="0">
                <a:latin typeface="American Typewriter" charset="0"/>
                <a:ea typeface="American Typewriter" charset="0"/>
                <a:cs typeface="American Typewriter" charset="0"/>
              </a:rPr>
              <a:t>rocks”</a:t>
            </a:r>
          </a:p>
          <a:p>
            <a:endParaRPr lang="en-US" sz="1400" dirty="0">
              <a:latin typeface="American Typewriter" charset="0"/>
              <a:ea typeface="American Typewriter" charset="0"/>
              <a:cs typeface="American Typewriter" charset="0"/>
            </a:endParaRPr>
          </a:p>
          <a:p>
            <a:r>
              <a:rPr lang="en-US" sz="1400" dirty="0" smtClean="0">
                <a:latin typeface="American Typewriter" charset="0"/>
                <a:ea typeface="American Typewriter" charset="0"/>
                <a:cs typeface="American Typewriter" charset="0"/>
              </a:rPr>
              <a:t>“@</a:t>
            </a:r>
            <a:r>
              <a:rPr lang="en-US" sz="1400" dirty="0">
                <a:latin typeface="American Typewriter" charset="0"/>
                <a:ea typeface="American Typewriter" charset="0"/>
                <a:cs typeface="American Typewriter" charset="0"/>
              </a:rPr>
              <a:t>yamifitness25: Pretty happy with this!!! #</a:t>
            </a:r>
            <a:r>
              <a:rPr lang="en-US" sz="1400" dirty="0" err="1">
                <a:latin typeface="American Typewriter" charset="0"/>
                <a:ea typeface="American Typewriter" charset="0"/>
                <a:cs typeface="American Typewriter" charset="0"/>
              </a:rPr>
              <a:t>fitnessmotivation</a:t>
            </a:r>
            <a:r>
              <a:rPr lang="en-US" sz="1400" dirty="0">
                <a:latin typeface="American Typewriter" charset="0"/>
                <a:ea typeface="American Typewriter" charset="0"/>
                <a:cs typeface="American Typewriter" charset="0"/>
              </a:rPr>
              <a:t> #</a:t>
            </a:r>
            <a:r>
              <a:rPr lang="en-US" sz="1400" dirty="0" err="1">
                <a:latin typeface="American Typewriter" charset="0"/>
                <a:ea typeface="American Typewriter" charset="0"/>
                <a:cs typeface="American Typewriter" charset="0"/>
              </a:rPr>
              <a:t>fitlife</a:t>
            </a:r>
            <a:r>
              <a:rPr lang="en-US" sz="1400" dirty="0">
                <a:latin typeface="American Typewriter" charset="0"/>
                <a:ea typeface="American Typewriter" charset="0"/>
                <a:cs typeface="American Typewriter" charset="0"/>
              </a:rPr>
              <a:t> #</a:t>
            </a:r>
            <a:r>
              <a:rPr lang="en-US" sz="1400" dirty="0" err="1">
                <a:latin typeface="American Typewriter" charset="0"/>
                <a:ea typeface="American Typewriter" charset="0"/>
                <a:cs typeface="American Typewriter" charset="0"/>
              </a:rPr>
              <a:t>fitfam</a:t>
            </a:r>
            <a:r>
              <a:rPr lang="en-US" sz="1400" dirty="0">
                <a:latin typeface="American Typewriter" charset="0"/>
                <a:ea typeface="American Typewriter" charset="0"/>
                <a:cs typeface="American Typewriter" charset="0"/>
              </a:rPr>
              <a:t> #</a:t>
            </a:r>
            <a:r>
              <a:rPr lang="en-US" sz="1400" dirty="0" err="1">
                <a:latin typeface="American Typewriter" charset="0"/>
                <a:ea typeface="American Typewriter" charset="0"/>
                <a:cs typeface="American Typewriter" charset="0"/>
              </a:rPr>
              <a:t>fitspo</a:t>
            </a:r>
            <a:r>
              <a:rPr lang="en-US" sz="1400" dirty="0">
                <a:latin typeface="American Typewriter" charset="0"/>
                <a:ea typeface="American Typewriter" charset="0"/>
                <a:cs typeface="American Typewriter" charset="0"/>
              </a:rPr>
              <a:t> #fitness #</a:t>
            </a:r>
            <a:r>
              <a:rPr lang="en-US" sz="1400" dirty="0" err="1">
                <a:latin typeface="American Typewriter" charset="0"/>
                <a:ea typeface="American Typewriter" charset="0"/>
                <a:cs typeface="American Typewriter" charset="0"/>
              </a:rPr>
              <a:t>fitinspiration</a:t>
            </a:r>
            <a:r>
              <a:rPr lang="en-US" sz="1400" dirty="0">
                <a:latin typeface="American Typewriter" charset="0"/>
                <a:ea typeface="American Typewriter" charset="0"/>
                <a:cs typeface="American Typewriter" charset="0"/>
              </a:rPr>
              <a:t> #bod… </a:t>
            </a:r>
            <a:r>
              <a:rPr lang="en-US" sz="1400" dirty="0">
                <a:latin typeface="American Typewriter" charset="0"/>
                <a:ea typeface="American Typewriter" charset="0"/>
                <a:cs typeface="American Typewriter" charset="0"/>
                <a:hlinkClick r:id="rId4"/>
              </a:rPr>
              <a:t>https://</a:t>
            </a:r>
            <a:r>
              <a:rPr lang="en-US" sz="1400" dirty="0" smtClean="0">
                <a:latin typeface="American Typewriter" charset="0"/>
                <a:ea typeface="American Typewriter" charset="0"/>
                <a:cs typeface="American Typewriter" charset="0"/>
                <a:hlinkClick r:id="rId4"/>
              </a:rPr>
              <a:t>t.co/m1immp8ddb</a:t>
            </a:r>
            <a:r>
              <a:rPr lang="en-US" sz="1400" dirty="0" smtClean="0">
                <a:latin typeface="American Typewriter" charset="0"/>
                <a:ea typeface="American Typewriter" charset="0"/>
                <a:cs typeface="American Typewriter" charset="0"/>
              </a:rPr>
              <a:t>”</a:t>
            </a:r>
          </a:p>
          <a:p>
            <a:endParaRPr lang="en-US" sz="1400" dirty="0">
              <a:latin typeface="American Typewriter" charset="0"/>
              <a:ea typeface="American Typewriter" charset="0"/>
              <a:cs typeface="American Typewriter" charset="0"/>
            </a:endParaRPr>
          </a:p>
          <a:p>
            <a:r>
              <a:rPr lang="en-US" sz="1400" dirty="0" smtClean="0">
                <a:latin typeface="American Typewriter" charset="0"/>
                <a:ea typeface="American Typewriter" charset="0"/>
                <a:cs typeface="American Typewriter" charset="0"/>
              </a:rPr>
              <a:t>“Did </a:t>
            </a:r>
            <a:r>
              <a:rPr lang="en-US" sz="1400" dirty="0">
                <a:latin typeface="American Typewriter" charset="0"/>
                <a:ea typeface="American Typewriter" charset="0"/>
                <a:cs typeface="American Typewriter" charset="0"/>
              </a:rPr>
              <a:t>this today on #BOD absolutely loved it!! Can't wait for it to come out!! #</a:t>
            </a:r>
            <a:r>
              <a:rPr lang="en-US" sz="1400" dirty="0" err="1">
                <a:latin typeface="American Typewriter" charset="0"/>
                <a:ea typeface="American Typewriter" charset="0"/>
                <a:cs typeface="American Typewriter" charset="0"/>
              </a:rPr>
              <a:t>hammerandchisel</a:t>
            </a:r>
            <a:r>
              <a:rPr lang="en-US" sz="1400" dirty="0">
                <a:latin typeface="American Typewriter" charset="0"/>
                <a:ea typeface="American Typewriter" charset="0"/>
                <a:cs typeface="American Typewriter" charset="0"/>
              </a:rPr>
              <a:t> </a:t>
            </a:r>
            <a:r>
              <a:rPr lang="en-US" sz="1400" dirty="0">
                <a:latin typeface="American Typewriter" charset="0"/>
                <a:ea typeface="American Typewriter" charset="0"/>
                <a:cs typeface="American Typewriter" charset="0"/>
                <a:hlinkClick r:id="rId5"/>
              </a:rPr>
              <a:t>https://</a:t>
            </a:r>
            <a:r>
              <a:rPr lang="en-US" sz="1400" dirty="0" smtClean="0">
                <a:latin typeface="American Typewriter" charset="0"/>
                <a:ea typeface="American Typewriter" charset="0"/>
                <a:cs typeface="American Typewriter" charset="0"/>
                <a:hlinkClick r:id="rId5"/>
              </a:rPr>
              <a:t>t.co/u4B4iMQ7Cr</a:t>
            </a:r>
            <a:r>
              <a:rPr lang="en-US" sz="1400" dirty="0" smtClean="0">
                <a:latin typeface="American Typewriter" charset="0"/>
                <a:ea typeface="American Typewriter" charset="0"/>
                <a:cs typeface="American Typewriter" charset="0"/>
              </a:rPr>
              <a:t>”</a:t>
            </a:r>
          </a:p>
          <a:p>
            <a:endParaRPr lang="en-US" sz="1400" dirty="0">
              <a:latin typeface="American Typewriter" charset="0"/>
              <a:ea typeface="American Typewriter" charset="0"/>
              <a:cs typeface="American Typewriter" charset="0"/>
            </a:endParaRPr>
          </a:p>
          <a:p>
            <a:r>
              <a:rPr lang="en-US" sz="1400" dirty="0" smtClean="0">
                <a:latin typeface="American Typewriter" charset="0"/>
                <a:ea typeface="American Typewriter" charset="0"/>
                <a:cs typeface="American Typewriter" charset="0"/>
              </a:rPr>
              <a:t>“So </a:t>
            </a:r>
            <a:r>
              <a:rPr lang="en-US" sz="1400" dirty="0">
                <a:latin typeface="American Typewriter" charset="0"/>
                <a:ea typeface="American Typewriter" charset="0"/>
                <a:cs typeface="American Typewriter" charset="0"/>
              </a:rPr>
              <a:t>happy for the amazing customer service @</a:t>
            </a:r>
            <a:r>
              <a:rPr lang="en-US" sz="1400" dirty="0" err="1">
                <a:latin typeface="American Typewriter" charset="0"/>
                <a:ea typeface="American Typewriter" charset="0"/>
                <a:cs typeface="American Typewriter" charset="0"/>
              </a:rPr>
              <a:t>Beachbody</a:t>
            </a:r>
            <a:r>
              <a:rPr lang="en-US" sz="1400" dirty="0">
                <a:latin typeface="American Typewriter" charset="0"/>
                <a:ea typeface="American Typewriter" charset="0"/>
                <a:cs typeface="American Typewriter" charset="0"/>
              </a:rPr>
              <a:t> ! </a:t>
            </a:r>
            <a:r>
              <a:rPr lang="en-US" sz="1400" dirty="0" smtClean="0">
                <a:latin typeface="American Typewriter" charset="0"/>
                <a:ea typeface="American Typewriter" charset="0"/>
                <a:cs typeface="American Typewriter" charset="0"/>
              </a:rPr>
              <a:t>:)”</a:t>
            </a:r>
          </a:p>
          <a:p>
            <a:endParaRPr lang="en-US" sz="1400" dirty="0">
              <a:latin typeface="American Typewriter" charset="0"/>
              <a:ea typeface="American Typewriter" charset="0"/>
              <a:cs typeface="American Typewriter" charset="0"/>
            </a:endParaRPr>
          </a:p>
          <a:p>
            <a:r>
              <a:rPr lang="en-US" sz="1400" dirty="0" smtClean="0">
                <a:latin typeface="American Typewriter" charset="0"/>
                <a:ea typeface="American Typewriter" charset="0"/>
                <a:cs typeface="American Typewriter" charset="0"/>
              </a:rPr>
              <a:t>“@</a:t>
            </a:r>
            <a:r>
              <a:rPr lang="en-US" sz="1400" dirty="0">
                <a:latin typeface="American Typewriter" charset="0"/>
                <a:ea typeface="American Typewriter" charset="0"/>
                <a:cs typeface="American Typewriter" charset="0"/>
              </a:rPr>
              <a:t>jmorin24 @21DayFix @</a:t>
            </a:r>
            <a:r>
              <a:rPr lang="en-US" sz="1400" dirty="0" err="1">
                <a:latin typeface="American Typewriter" charset="0"/>
                <a:ea typeface="American Typewriter" charset="0"/>
                <a:cs typeface="American Typewriter" charset="0"/>
              </a:rPr>
              <a:t>Beachbody</a:t>
            </a:r>
            <a:r>
              <a:rPr lang="en-US" sz="1400" dirty="0">
                <a:latin typeface="American Typewriter" charset="0"/>
                <a:ea typeface="American Typewriter" charset="0"/>
                <a:cs typeface="American Typewriter" charset="0"/>
              </a:rPr>
              <a:t> LOL love </a:t>
            </a:r>
            <a:r>
              <a:rPr lang="en-US" sz="1400" dirty="0" smtClean="0">
                <a:latin typeface="American Typewriter" charset="0"/>
                <a:ea typeface="American Typewriter" charset="0"/>
                <a:cs typeface="American Typewriter" charset="0"/>
              </a:rPr>
              <a:t>it”</a:t>
            </a:r>
            <a:endParaRPr lang="en-US" sz="1400" dirty="0">
              <a:latin typeface="American Typewriter" charset="0"/>
              <a:ea typeface="American Typewriter" charset="0"/>
              <a:cs typeface="American Typewriter" charset="0"/>
            </a:endParaRPr>
          </a:p>
        </p:txBody>
      </p:sp>
      <p:sp>
        <p:nvSpPr>
          <p:cNvPr id="5" name="TextBox 4"/>
          <p:cNvSpPr txBox="1"/>
          <p:nvPr/>
        </p:nvSpPr>
        <p:spPr>
          <a:xfrm>
            <a:off x="1252341" y="279257"/>
            <a:ext cx="10759551" cy="461665"/>
          </a:xfrm>
          <a:prstGeom prst="rect">
            <a:avLst/>
          </a:prstGeom>
          <a:noFill/>
        </p:spPr>
        <p:txBody>
          <a:bodyPr wrap="square" rtlCol="0">
            <a:spAutoFit/>
          </a:bodyPr>
          <a:lstStyle/>
          <a:p>
            <a:r>
              <a:rPr lang="en-US" sz="2400" dirty="0" smtClean="0">
                <a:latin typeface="American Typewriter" charset="0"/>
                <a:ea typeface="American Typewriter" charset="0"/>
                <a:cs typeface="American Typewriter" charset="0"/>
              </a:rPr>
              <a:t>Tweets with high Polarity (&gt;=0.6)</a:t>
            </a:r>
            <a:endParaRPr lang="en-US" sz="2400" dirty="0">
              <a:latin typeface="American Typewriter" charset="0"/>
              <a:ea typeface="American Typewriter" charset="0"/>
              <a:cs typeface="American Typewriter" charset="0"/>
            </a:endParaRPr>
          </a:p>
        </p:txBody>
      </p:sp>
      <p:pic>
        <p:nvPicPr>
          <p:cNvPr id="6" name="Picture 5"/>
          <p:cNvPicPr>
            <a:picLocks noChangeAspect="1"/>
          </p:cNvPicPr>
          <p:nvPr/>
        </p:nvPicPr>
        <p:blipFill>
          <a:blip r:embed="rId6"/>
          <a:stretch>
            <a:fillRect/>
          </a:stretch>
        </p:blipFill>
        <p:spPr>
          <a:xfrm>
            <a:off x="96983" y="196129"/>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8886635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709" y="6156901"/>
            <a:ext cx="12164291" cy="584775"/>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600" dirty="0" smtClean="0">
                <a:latin typeface="American Typewriter" charset="0"/>
                <a:ea typeface="American Typewriter" charset="0"/>
                <a:cs typeface="American Typewriter" charset="0"/>
              </a:rPr>
              <a:t>“RT </a:t>
            </a:r>
            <a:r>
              <a:rPr lang="en-US" sz="1600" dirty="0">
                <a:latin typeface="American Typewriter" charset="0"/>
                <a:ea typeface="American Typewriter" charset="0"/>
                <a:cs typeface="American Typewriter" charset="0"/>
              </a:rPr>
              <a:t>@</a:t>
            </a:r>
            <a:r>
              <a:rPr lang="en-US" sz="1600" dirty="0" err="1">
                <a:latin typeface="American Typewriter" charset="0"/>
                <a:ea typeface="American Typewriter" charset="0"/>
                <a:cs typeface="American Typewriter" charset="0"/>
              </a:rPr>
              <a:t>Beachbody</a:t>
            </a:r>
            <a:r>
              <a:rPr lang="en-US" sz="1600" dirty="0">
                <a:latin typeface="American Typewriter" charset="0"/>
                <a:ea typeface="American Typewriter" charset="0"/>
                <a:cs typeface="American Typewriter" charset="0"/>
              </a:rPr>
              <a:t>: Never let a </a:t>
            </a:r>
            <a:r>
              <a:rPr lang="en-US" sz="1600" dirty="0">
                <a:solidFill>
                  <a:srgbClr val="FF0000"/>
                </a:solidFill>
                <a:latin typeface="American Typewriter" charset="0"/>
                <a:ea typeface="American Typewriter" charset="0"/>
                <a:cs typeface="American Typewriter" charset="0"/>
              </a:rPr>
              <a:t>bad </a:t>
            </a:r>
            <a:r>
              <a:rPr lang="en-US" sz="1600" dirty="0">
                <a:latin typeface="American Typewriter" charset="0"/>
                <a:ea typeface="American Typewriter" charset="0"/>
                <a:cs typeface="American Typewriter" charset="0"/>
              </a:rPr>
              <a:t>playlist </a:t>
            </a:r>
            <a:r>
              <a:rPr lang="en-US" sz="1600" dirty="0">
                <a:solidFill>
                  <a:srgbClr val="FF0000"/>
                </a:solidFill>
                <a:latin typeface="American Typewriter" charset="0"/>
                <a:ea typeface="American Typewriter" charset="0"/>
                <a:cs typeface="American Typewriter" charset="0"/>
              </a:rPr>
              <a:t>ruin</a:t>
            </a:r>
            <a:r>
              <a:rPr lang="en-US" sz="1600" dirty="0">
                <a:latin typeface="American Typewriter" charset="0"/>
                <a:ea typeface="American Typewriter" charset="0"/>
                <a:cs typeface="American Typewriter" charset="0"/>
              </a:rPr>
              <a:t> a workout again. This Spotify channel has everything you need. https://</a:t>
            </a:r>
            <a:r>
              <a:rPr lang="en-US" sz="1600" dirty="0" err="1">
                <a:latin typeface="American Typewriter" charset="0"/>
                <a:ea typeface="American Typewriter" charset="0"/>
                <a:cs typeface="American Typewriter" charset="0"/>
              </a:rPr>
              <a:t>t.co</a:t>
            </a:r>
            <a:r>
              <a:rPr lang="en-US" sz="1600" dirty="0">
                <a:latin typeface="American Typewriter" charset="0"/>
                <a:ea typeface="American Typewriter" charset="0"/>
                <a:cs typeface="American Typewriter" charset="0"/>
              </a:rPr>
              <a:t>/</a:t>
            </a:r>
            <a:r>
              <a:rPr lang="en-US" sz="1600" dirty="0" err="1">
                <a:latin typeface="American Typewriter" charset="0"/>
                <a:ea typeface="American Typewriter" charset="0"/>
                <a:cs typeface="American Typewriter" charset="0"/>
              </a:rPr>
              <a:t>dZUZrLuKxc</a:t>
            </a:r>
            <a:r>
              <a:rPr lang="en-US" sz="1600" dirty="0">
                <a:latin typeface="American Typewriter" charset="0"/>
                <a:ea typeface="American Typewriter" charset="0"/>
                <a:cs typeface="American Typewriter" charset="0"/>
              </a:rPr>
              <a:t> https</a:t>
            </a:r>
            <a:r>
              <a:rPr lang="en-US" sz="1600" dirty="0" smtClean="0">
                <a:latin typeface="American Typewriter" charset="0"/>
                <a:ea typeface="American Typewriter" charset="0"/>
                <a:cs typeface="American Typewriter" charset="0"/>
              </a:rPr>
              <a:t>:/…”</a:t>
            </a:r>
            <a:endParaRPr lang="en-US" sz="1600" dirty="0">
              <a:latin typeface="American Typewriter" charset="0"/>
              <a:ea typeface="American Typewriter" charset="0"/>
              <a:cs typeface="American Typewriter" charset="0"/>
            </a:endParaRPr>
          </a:p>
        </p:txBody>
      </p:sp>
      <p:sp>
        <p:nvSpPr>
          <p:cNvPr id="10" name="Rectangle 9"/>
          <p:cNvSpPr/>
          <p:nvPr/>
        </p:nvSpPr>
        <p:spPr>
          <a:xfrm>
            <a:off x="27709" y="1466242"/>
            <a:ext cx="12164291" cy="378565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sz="1600" dirty="0" smtClean="0">
                <a:latin typeface="American Typewriter" charset="0"/>
                <a:ea typeface="American Typewriter" charset="0"/>
                <a:cs typeface="American Typewriter" charset="0"/>
              </a:rPr>
              <a:t>“@</a:t>
            </a:r>
            <a:r>
              <a:rPr lang="en-US" sz="1600" dirty="0" err="1">
                <a:latin typeface="American Typewriter" charset="0"/>
                <a:ea typeface="American Typewriter" charset="0"/>
                <a:cs typeface="American Typewriter" charset="0"/>
              </a:rPr>
              <a:t>Beachbody</a:t>
            </a:r>
            <a:r>
              <a:rPr lang="en-US" sz="1600" dirty="0">
                <a:latin typeface="American Typewriter" charset="0"/>
                <a:ea typeface="American Typewriter" charset="0"/>
                <a:cs typeface="American Typewriter" charset="0"/>
              </a:rPr>
              <a:t>  </a:t>
            </a:r>
            <a:r>
              <a:rPr lang="en-US" sz="1600" dirty="0" err="1">
                <a:latin typeface="American Typewriter" charset="0"/>
                <a:ea typeface="American Typewriter" charset="0"/>
                <a:cs typeface="American Typewriter" charset="0"/>
              </a:rPr>
              <a:t>im</a:t>
            </a:r>
            <a:r>
              <a:rPr lang="en-US" sz="1600" dirty="0">
                <a:latin typeface="American Typewriter" charset="0"/>
                <a:ea typeface="American Typewriter" charset="0"/>
                <a:cs typeface="American Typewriter" charset="0"/>
              </a:rPr>
              <a:t> seriously about to cancel my order. ..</a:t>
            </a:r>
            <a:r>
              <a:rPr lang="en-US" sz="1600" dirty="0" err="1">
                <a:latin typeface="American Typewriter" charset="0"/>
                <a:ea typeface="American Typewriter" charset="0"/>
                <a:cs typeface="American Typewriter" charset="0"/>
              </a:rPr>
              <a:t>im</a:t>
            </a:r>
            <a:r>
              <a:rPr lang="en-US" sz="1600" dirty="0">
                <a:latin typeface="American Typewriter" charset="0"/>
                <a:ea typeface="American Typewriter" charset="0"/>
                <a:cs typeface="American Typewriter" charset="0"/>
              </a:rPr>
              <a:t> received two emails saying my shipment is delayed and now won't ship until the 16th</a:t>
            </a:r>
            <a:r>
              <a:rPr lang="en-US" sz="1600" dirty="0" smtClean="0">
                <a:latin typeface="American Typewriter" charset="0"/>
                <a:ea typeface="American Typewriter" charset="0"/>
                <a:cs typeface="American Typewriter" charset="0"/>
              </a:rPr>
              <a:t>!”</a:t>
            </a:r>
          </a:p>
          <a:p>
            <a:endParaRPr lang="en-US" sz="1600" dirty="0" smtClean="0">
              <a:latin typeface="American Typewriter" charset="0"/>
              <a:ea typeface="American Typewriter" charset="0"/>
              <a:cs typeface="American Typewriter" charset="0"/>
            </a:endParaRPr>
          </a:p>
          <a:p>
            <a:r>
              <a:rPr lang="en-US" sz="1600" dirty="0" smtClean="0">
                <a:latin typeface="American Typewriter" charset="0"/>
                <a:ea typeface="American Typewriter" charset="0"/>
                <a:cs typeface="American Typewriter" charset="0"/>
              </a:rPr>
              <a:t>“Thanks </a:t>
            </a:r>
            <a:r>
              <a:rPr lang="en-US" sz="1600" dirty="0">
                <a:latin typeface="American Typewriter" charset="0"/>
                <a:ea typeface="American Typewriter" charset="0"/>
                <a:cs typeface="American Typewriter" charset="0"/>
              </a:rPr>
              <a:t>@</a:t>
            </a:r>
            <a:r>
              <a:rPr lang="en-US" sz="1600" dirty="0" err="1">
                <a:latin typeface="American Typewriter" charset="0"/>
                <a:ea typeface="American Typewriter" charset="0"/>
                <a:cs typeface="American Typewriter" charset="0"/>
              </a:rPr>
              <a:t>Beachbody</a:t>
            </a:r>
            <a:r>
              <a:rPr lang="en-US" sz="1600" dirty="0">
                <a:latin typeface="American Typewriter" charset="0"/>
                <a:ea typeface="American Typewriter" charset="0"/>
                <a:cs typeface="American Typewriter" charset="0"/>
              </a:rPr>
              <a:t> for fucking up my order which is going to be late, not sending a tracking #, and for your staff being completely useless</a:t>
            </a:r>
            <a:r>
              <a:rPr lang="en-US" sz="1600" dirty="0" smtClean="0">
                <a:latin typeface="American Typewriter" charset="0"/>
                <a:ea typeface="American Typewriter" charset="0"/>
                <a:cs typeface="American Typewriter" charset="0"/>
              </a:rPr>
              <a:t>😊”</a:t>
            </a:r>
            <a:endParaRPr lang="en-US" sz="1600" dirty="0">
              <a:latin typeface="American Typewriter" charset="0"/>
              <a:ea typeface="American Typewriter" charset="0"/>
              <a:cs typeface="American Typewriter" charset="0"/>
            </a:endParaRPr>
          </a:p>
          <a:p>
            <a:endParaRPr lang="en-US" sz="1600" dirty="0" smtClean="0">
              <a:latin typeface="American Typewriter" charset="0"/>
              <a:ea typeface="American Typewriter" charset="0"/>
              <a:cs typeface="American Typewriter" charset="0"/>
            </a:endParaRPr>
          </a:p>
          <a:p>
            <a:r>
              <a:rPr lang="en-US" sz="1600" dirty="0" smtClean="0">
                <a:latin typeface="American Typewriter" charset="0"/>
                <a:ea typeface="American Typewriter" charset="0"/>
                <a:cs typeface="American Typewriter" charset="0"/>
              </a:rPr>
              <a:t>“I'm </a:t>
            </a:r>
            <a:r>
              <a:rPr lang="en-US" sz="1600" dirty="0">
                <a:latin typeface="American Typewriter" charset="0"/>
                <a:ea typeface="American Typewriter" charset="0"/>
                <a:cs typeface="American Typewriter" charset="0"/>
              </a:rPr>
              <a:t>so disappointed @</a:t>
            </a:r>
            <a:r>
              <a:rPr lang="en-US" sz="1600" dirty="0" err="1">
                <a:latin typeface="American Typewriter" charset="0"/>
                <a:ea typeface="American Typewriter" charset="0"/>
                <a:cs typeface="American Typewriter" charset="0"/>
              </a:rPr>
              <a:t>Beachbody</a:t>
            </a:r>
            <a:r>
              <a:rPr lang="en-US" sz="1600" dirty="0">
                <a:latin typeface="American Typewriter" charset="0"/>
                <a:ea typeface="American Typewriter" charset="0"/>
                <a:cs typeface="American Typewriter" charset="0"/>
              </a:rPr>
              <a:t> ... Especially after being hung up on my customer service</a:t>
            </a:r>
            <a:r>
              <a:rPr lang="en-US" sz="1600" dirty="0" smtClean="0">
                <a:latin typeface="American Typewriter" charset="0"/>
                <a:ea typeface="American Typewriter" charset="0"/>
                <a:cs typeface="American Typewriter" charset="0"/>
              </a:rPr>
              <a:t>...”</a:t>
            </a:r>
          </a:p>
          <a:p>
            <a:endParaRPr lang="en-US" sz="1600" dirty="0" smtClean="0">
              <a:latin typeface="American Typewriter" charset="0"/>
              <a:ea typeface="American Typewriter" charset="0"/>
              <a:cs typeface="American Typewriter" charset="0"/>
            </a:endParaRPr>
          </a:p>
          <a:p>
            <a:r>
              <a:rPr lang="en-US" sz="1600" dirty="0" smtClean="0">
                <a:latin typeface="American Typewriter" charset="0"/>
                <a:ea typeface="American Typewriter" charset="0"/>
                <a:cs typeface="American Typewriter" charset="0"/>
              </a:rPr>
              <a:t>“@</a:t>
            </a:r>
            <a:r>
              <a:rPr lang="en-US" sz="1600" dirty="0" err="1">
                <a:latin typeface="American Typewriter" charset="0"/>
                <a:ea typeface="American Typewriter" charset="0"/>
                <a:cs typeface="American Typewriter" charset="0"/>
              </a:rPr>
              <a:t>Beachbody</a:t>
            </a:r>
            <a:r>
              <a:rPr lang="en-US" sz="1600" dirty="0">
                <a:latin typeface="American Typewriter" charset="0"/>
                <a:ea typeface="American Typewriter" charset="0"/>
                <a:cs typeface="American Typewriter" charset="0"/>
              </a:rPr>
              <a:t> terrible, canceled an order over a month ago only to have it billed this month </a:t>
            </a:r>
            <a:r>
              <a:rPr lang="en-US" sz="1600" dirty="0" err="1">
                <a:latin typeface="American Typewriter" charset="0"/>
                <a:ea typeface="American Typewriter" charset="0"/>
                <a:cs typeface="American Typewriter" charset="0"/>
              </a:rPr>
              <a:t>bc</a:t>
            </a:r>
            <a:r>
              <a:rPr lang="en-US" sz="1600" dirty="0">
                <a:latin typeface="American Typewriter" charset="0"/>
                <a:ea typeface="American Typewriter" charset="0"/>
                <a:cs typeface="American Typewriter" charset="0"/>
              </a:rPr>
              <a:t> someone postponed it instead of canceling #</a:t>
            </a:r>
            <a:r>
              <a:rPr lang="en-US" sz="1600" dirty="0" smtClean="0">
                <a:latin typeface="American Typewriter" charset="0"/>
                <a:ea typeface="American Typewriter" charset="0"/>
                <a:cs typeface="American Typewriter" charset="0"/>
              </a:rPr>
              <a:t>fail”</a:t>
            </a:r>
            <a:endParaRPr lang="en-US" sz="1600" dirty="0">
              <a:latin typeface="American Typewriter" charset="0"/>
              <a:ea typeface="American Typewriter" charset="0"/>
              <a:cs typeface="American Typewriter" charset="0"/>
            </a:endParaRPr>
          </a:p>
          <a:p>
            <a:endParaRPr lang="en-US" sz="1600" dirty="0" smtClean="0">
              <a:latin typeface="American Typewriter" charset="0"/>
              <a:ea typeface="American Typewriter" charset="0"/>
              <a:cs typeface="American Typewriter" charset="0"/>
            </a:endParaRPr>
          </a:p>
          <a:p>
            <a:r>
              <a:rPr lang="en-US" sz="1600" dirty="0" smtClean="0">
                <a:latin typeface="American Typewriter" charset="0"/>
                <a:ea typeface="American Typewriter" charset="0"/>
                <a:cs typeface="American Typewriter" charset="0"/>
              </a:rPr>
              <a:t>“It's </a:t>
            </a:r>
            <a:r>
              <a:rPr lang="en-US" sz="1600" dirty="0">
                <a:latin typeface="American Typewriter" charset="0"/>
                <a:ea typeface="American Typewriter" charset="0"/>
                <a:cs typeface="American Typewriter" charset="0"/>
              </a:rPr>
              <a:t>really frustrating when I wake up at 5am and my @</a:t>
            </a:r>
            <a:r>
              <a:rPr lang="en-US" sz="1600" dirty="0" err="1">
                <a:latin typeface="American Typewriter" charset="0"/>
                <a:ea typeface="American Typewriter" charset="0"/>
                <a:cs typeface="American Typewriter" charset="0"/>
              </a:rPr>
              <a:t>beachbody</a:t>
            </a:r>
            <a:r>
              <a:rPr lang="en-US" sz="1600" dirty="0">
                <a:latin typeface="American Typewriter" charset="0"/>
                <a:ea typeface="American Typewriter" charset="0"/>
                <a:cs typeface="American Typewriter" charset="0"/>
              </a:rPr>
              <a:t> on demand is not working from any device!!! Ugh</a:t>
            </a:r>
            <a:r>
              <a:rPr lang="en-US" sz="1600" dirty="0" smtClean="0">
                <a:latin typeface="American Typewriter" charset="0"/>
                <a:ea typeface="American Typewriter" charset="0"/>
                <a:cs typeface="American Typewriter" charset="0"/>
              </a:rPr>
              <a:t>!!!”</a:t>
            </a:r>
          </a:p>
          <a:p>
            <a:endParaRPr lang="en-US" sz="1600" dirty="0">
              <a:latin typeface="American Typewriter" charset="0"/>
              <a:ea typeface="American Typewriter" charset="0"/>
              <a:cs typeface="American Typewriter" charset="0"/>
            </a:endParaRPr>
          </a:p>
          <a:p>
            <a:r>
              <a:rPr lang="en-US" sz="1600" dirty="0" smtClean="0">
                <a:latin typeface="American Typewriter" charset="0"/>
                <a:ea typeface="American Typewriter" charset="0"/>
                <a:cs typeface="American Typewriter" charset="0"/>
              </a:rPr>
              <a:t>“@</a:t>
            </a:r>
            <a:r>
              <a:rPr lang="en-US" sz="1600" dirty="0" err="1">
                <a:latin typeface="American Typewriter" charset="0"/>
                <a:ea typeface="American Typewriter" charset="0"/>
                <a:cs typeface="American Typewriter" charset="0"/>
              </a:rPr>
              <a:t>Beachbody</a:t>
            </a:r>
            <a:r>
              <a:rPr lang="en-US" sz="1600" dirty="0">
                <a:latin typeface="American Typewriter" charset="0"/>
                <a:ea typeface="American Typewriter" charset="0"/>
                <a:cs typeface="American Typewriter" charset="0"/>
              </a:rPr>
              <a:t> Can you please help me with  a faulty purchase I bought from your website...I've emailed so many times but nobody ever replies</a:t>
            </a:r>
            <a:r>
              <a:rPr lang="en-US" sz="1600" dirty="0" smtClean="0">
                <a:latin typeface="American Typewriter" charset="0"/>
                <a:ea typeface="American Typewriter" charset="0"/>
                <a:cs typeface="American Typewriter" charset="0"/>
              </a:rPr>
              <a:t>!”</a:t>
            </a:r>
            <a:endParaRPr lang="en-US" sz="1600" dirty="0">
              <a:latin typeface="American Typewriter" charset="0"/>
              <a:ea typeface="American Typewriter" charset="0"/>
              <a:cs typeface="American Typewriter" charset="0"/>
            </a:endParaRPr>
          </a:p>
        </p:txBody>
      </p:sp>
      <p:sp>
        <p:nvSpPr>
          <p:cNvPr id="12" name="TextBox 11"/>
          <p:cNvSpPr txBox="1"/>
          <p:nvPr/>
        </p:nvSpPr>
        <p:spPr>
          <a:xfrm>
            <a:off x="4105972" y="5695236"/>
            <a:ext cx="4007764" cy="461665"/>
          </a:xfrm>
          <a:prstGeom prst="rect">
            <a:avLst/>
          </a:prstGeom>
          <a:noFill/>
        </p:spPr>
        <p:txBody>
          <a:bodyPr wrap="none" rtlCol="0">
            <a:spAutoFit/>
          </a:bodyPr>
          <a:lstStyle/>
          <a:p>
            <a:r>
              <a:rPr lang="en-US" sz="2400" dirty="0" smtClean="0">
                <a:latin typeface="American Typewriter" charset="0"/>
                <a:ea typeface="American Typewriter" charset="0"/>
                <a:cs typeface="American Typewriter" charset="0"/>
              </a:rPr>
              <a:t>“False </a:t>
            </a:r>
            <a:r>
              <a:rPr lang="en-US" sz="2400" smtClean="0">
                <a:latin typeface="American Typewriter" charset="0"/>
                <a:ea typeface="American Typewriter" charset="0"/>
                <a:cs typeface="American Typewriter" charset="0"/>
              </a:rPr>
              <a:t>Positive</a:t>
            </a:r>
            <a:r>
              <a:rPr lang="en-US" sz="2400" smtClean="0">
                <a:latin typeface="American Typewriter" charset="0"/>
                <a:ea typeface="American Typewriter" charset="0"/>
                <a:cs typeface="American Typewriter" charset="0"/>
              </a:rPr>
              <a:t>” - Example</a:t>
            </a:r>
            <a:endParaRPr lang="en-US" sz="2400" dirty="0">
              <a:latin typeface="American Typewriter" charset="0"/>
              <a:ea typeface="American Typewriter" charset="0"/>
              <a:cs typeface="American Typewriter" charset="0"/>
            </a:endParaRPr>
          </a:p>
        </p:txBody>
      </p:sp>
      <p:sp>
        <p:nvSpPr>
          <p:cNvPr id="13" name="TextBox 12"/>
          <p:cNvSpPr txBox="1"/>
          <p:nvPr/>
        </p:nvSpPr>
        <p:spPr>
          <a:xfrm>
            <a:off x="1288593" y="217037"/>
            <a:ext cx="5621732" cy="461665"/>
          </a:xfrm>
          <a:prstGeom prst="rect">
            <a:avLst/>
          </a:prstGeom>
          <a:noFill/>
        </p:spPr>
        <p:txBody>
          <a:bodyPr wrap="none" rtlCol="0">
            <a:spAutoFit/>
          </a:bodyPr>
          <a:lstStyle>
            <a:defPPr>
              <a:defRPr lang="en-US"/>
            </a:defPPr>
            <a:lvl1pPr>
              <a:defRPr sz="2400">
                <a:latin typeface="American Typewriter" charset="0"/>
                <a:ea typeface="American Typewriter" charset="0"/>
                <a:cs typeface="American Typewriter" charset="0"/>
              </a:defRPr>
            </a:lvl1pPr>
          </a:lstStyle>
          <a:p>
            <a:r>
              <a:rPr lang="en-US" dirty="0"/>
              <a:t>Tweets with negative Polarity </a:t>
            </a:r>
            <a:r>
              <a:rPr lang="en-US" dirty="0" smtClean="0"/>
              <a:t>(&lt; 0.0)</a:t>
            </a:r>
            <a:endParaRPr lang="en-US" dirty="0"/>
          </a:p>
        </p:txBody>
      </p:sp>
      <p:pic>
        <p:nvPicPr>
          <p:cNvPr id="8" name="Picture 7"/>
          <p:cNvPicPr>
            <a:picLocks noChangeAspect="1"/>
          </p:cNvPicPr>
          <p:nvPr/>
        </p:nvPicPr>
        <p:blipFill>
          <a:blip r:embed="rId2"/>
          <a:stretch>
            <a:fillRect/>
          </a:stretch>
        </p:blipFill>
        <p:spPr>
          <a:xfrm>
            <a:off x="133236" y="130298"/>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1801782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061" y="101100"/>
            <a:ext cx="8424448" cy="854862"/>
          </a:xfrm>
        </p:spPr>
        <p:txBody>
          <a:bodyPr>
            <a:normAutofit fontScale="90000"/>
          </a:bodyPr>
          <a:lstStyle/>
          <a:p>
            <a:r>
              <a:rPr lang="en-US" dirty="0" smtClean="0">
                <a:solidFill>
                  <a:prstClr val="black"/>
                </a:solidFill>
                <a:latin typeface="American Typewriter" charset="0"/>
                <a:ea typeface="American Typewriter" charset="0"/>
                <a:cs typeface="American Typewriter" charset="0"/>
              </a:rPr>
              <a:t>Facebook – Hashtag Analysis</a:t>
            </a:r>
            <a:r>
              <a:rPr lang="en-US" dirty="0" smtClean="0">
                <a:solidFill>
                  <a:prstClr val="black"/>
                </a:solidFill>
                <a:latin typeface="American Typewriter" charset="0"/>
                <a:ea typeface="American Typewriter" charset="0"/>
                <a:cs typeface="American Typewriter" charset="0"/>
              </a:rPr>
              <a:t/>
            </a:r>
            <a:br>
              <a:rPr lang="en-US" dirty="0" smtClean="0">
                <a:solidFill>
                  <a:prstClr val="black"/>
                </a:solidFill>
                <a:latin typeface="American Typewriter" charset="0"/>
                <a:ea typeface="American Typewriter" charset="0"/>
                <a:cs typeface="American Typewriter" charset="0"/>
              </a:rPr>
            </a:br>
            <a:r>
              <a:rPr lang="en-US" sz="2400" dirty="0" smtClean="0">
                <a:solidFill>
                  <a:prstClr val="black"/>
                </a:solidFill>
                <a:latin typeface="American Typewriter" charset="0"/>
                <a:ea typeface="American Typewriter" charset="0"/>
                <a:cs typeface="American Typewriter" charset="0"/>
              </a:rPr>
              <a:t>(11/1 to 11/24)</a:t>
            </a:r>
            <a:endParaRPr lang="en-US" sz="3600" dirty="0">
              <a:latin typeface="American Typewriter" charset="0"/>
              <a:ea typeface="American Typewriter" charset="0"/>
              <a:cs typeface="American Typewriter" charset="0"/>
            </a:endParaRPr>
          </a:p>
        </p:txBody>
      </p:sp>
      <p:pic>
        <p:nvPicPr>
          <p:cNvPr id="11" name="Picture 10"/>
          <p:cNvPicPr>
            <a:picLocks noChangeAspect="1"/>
          </p:cNvPicPr>
          <p:nvPr/>
        </p:nvPicPr>
        <p:blipFill>
          <a:blip r:embed="rId2"/>
          <a:stretch>
            <a:fillRect/>
          </a:stretch>
        </p:blipFill>
        <p:spPr>
          <a:xfrm>
            <a:off x="954967" y="1509792"/>
            <a:ext cx="5373873" cy="4501296"/>
          </a:xfrm>
          <a:prstGeom prst="rect">
            <a:avLst/>
          </a:prstGeom>
        </p:spPr>
      </p:pic>
      <p:pic>
        <p:nvPicPr>
          <p:cNvPr id="12" name="Picture 11"/>
          <p:cNvPicPr>
            <a:picLocks noChangeAspect="1"/>
          </p:cNvPicPr>
          <p:nvPr/>
        </p:nvPicPr>
        <p:blipFill>
          <a:blip r:embed="rId3"/>
          <a:stretch>
            <a:fillRect/>
          </a:stretch>
        </p:blipFill>
        <p:spPr>
          <a:xfrm>
            <a:off x="6868206" y="3344804"/>
            <a:ext cx="4397756" cy="2198878"/>
          </a:xfrm>
          <a:prstGeom prst="rect">
            <a:avLst/>
          </a:prstGeom>
        </p:spPr>
      </p:pic>
      <p:sp>
        <p:nvSpPr>
          <p:cNvPr id="13" name="Rectangle 12"/>
          <p:cNvSpPr/>
          <p:nvPr/>
        </p:nvSpPr>
        <p:spPr>
          <a:xfrm>
            <a:off x="6868206" y="1872812"/>
            <a:ext cx="4397756" cy="1200329"/>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Arial" charset="0"/>
              <a:buChar char="•"/>
            </a:pPr>
            <a:r>
              <a:rPr lang="en-US" dirty="0"/>
              <a:t>from </a:t>
            </a:r>
            <a:r>
              <a:rPr lang="en-US" dirty="0" smtClean="0"/>
              <a:t>11/1 to 11/24</a:t>
            </a:r>
            <a:endParaRPr lang="en-US" dirty="0"/>
          </a:p>
          <a:p>
            <a:pPr marL="285750" indent="-285750">
              <a:buFont typeface="Arial" charset="0"/>
              <a:buChar char="•"/>
            </a:pPr>
            <a:r>
              <a:rPr lang="en-US" dirty="0" smtClean="0"/>
              <a:t>160 Comments on Facebook </a:t>
            </a:r>
            <a:r>
              <a:rPr lang="en-US" dirty="0" smtClean="0"/>
              <a:t>page</a:t>
            </a:r>
          </a:p>
          <a:p>
            <a:pPr marL="285750" indent="-285750">
              <a:buFont typeface="Arial" charset="0"/>
              <a:buChar char="•"/>
            </a:pPr>
            <a:r>
              <a:rPr lang="en-US" dirty="0" smtClean="0"/>
              <a:t>Facebook does not seem to be as used as Twitter for </a:t>
            </a:r>
            <a:r>
              <a:rPr lang="en-US" dirty="0" err="1" smtClean="0"/>
              <a:t>Beachbody’s</a:t>
            </a:r>
            <a:r>
              <a:rPr lang="en-US" dirty="0" smtClean="0"/>
              <a:t> users</a:t>
            </a:r>
            <a:endParaRPr lang="en-US" dirty="0"/>
          </a:p>
        </p:txBody>
      </p:sp>
      <p:pic>
        <p:nvPicPr>
          <p:cNvPr id="8"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73" y="101099"/>
            <a:ext cx="1718188" cy="854862"/>
          </a:xfrm>
          <a:prstGeom prst="rect">
            <a:avLst/>
          </a:prstGeom>
        </p:spPr>
      </p:pic>
    </p:spTree>
    <p:extLst>
      <p:ext uri="{BB962C8B-B14F-4D97-AF65-F5344CB8AC3E}">
        <p14:creationId xmlns:p14="http://schemas.microsoft.com/office/powerpoint/2010/main" val="9738425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206478" y="2334729"/>
            <a:ext cx="4839748" cy="2437159"/>
          </a:xfrm>
          <a:prstGeom prst="rect">
            <a:avLst/>
          </a:prstGeom>
        </p:spPr>
      </p:pic>
      <p:pic>
        <p:nvPicPr>
          <p:cNvPr id="4" name="Picture 3"/>
          <p:cNvPicPr>
            <a:picLocks noChangeAspect="1"/>
          </p:cNvPicPr>
          <p:nvPr/>
        </p:nvPicPr>
        <p:blipFill>
          <a:blip r:embed="rId3"/>
          <a:stretch>
            <a:fillRect/>
          </a:stretch>
        </p:blipFill>
        <p:spPr>
          <a:xfrm>
            <a:off x="3135083" y="2071998"/>
            <a:ext cx="3724585" cy="2963386"/>
          </a:xfrm>
          <a:prstGeom prst="rect">
            <a:avLst/>
          </a:prstGeom>
        </p:spPr>
      </p:pic>
      <p:pic>
        <p:nvPicPr>
          <p:cNvPr id="7" name="Picture 6"/>
          <p:cNvPicPr>
            <a:picLocks noChangeAspect="1"/>
          </p:cNvPicPr>
          <p:nvPr/>
        </p:nvPicPr>
        <p:blipFill>
          <a:blip r:embed="rId4"/>
          <a:stretch>
            <a:fillRect/>
          </a:stretch>
        </p:blipFill>
        <p:spPr>
          <a:xfrm>
            <a:off x="95873" y="1635991"/>
            <a:ext cx="2692400" cy="3835400"/>
          </a:xfrm>
          <a:prstGeom prst="rect">
            <a:avLst/>
          </a:prstGeom>
        </p:spPr>
      </p:pic>
      <p:sp>
        <p:nvSpPr>
          <p:cNvPr id="8" name="Title 1"/>
          <p:cNvSpPr txBox="1">
            <a:spLocks/>
          </p:cNvSpPr>
          <p:nvPr/>
        </p:nvSpPr>
        <p:spPr>
          <a:xfrm>
            <a:off x="1814061" y="101100"/>
            <a:ext cx="6366631" cy="85486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American Typewriter" charset="0"/>
                <a:ea typeface="American Typewriter" charset="0"/>
                <a:cs typeface="American Typewriter" charset="0"/>
              </a:rPr>
              <a:t>Facebook – Hashtag Analysis</a:t>
            </a:r>
            <a:endParaRPr lang="en-US" dirty="0" smtClean="0">
              <a:solidFill>
                <a:prstClr val="black"/>
              </a:solidFill>
              <a:latin typeface="American Typewriter" charset="0"/>
              <a:ea typeface="American Typewriter" charset="0"/>
              <a:cs typeface="American Typewriter" charset="0"/>
            </a:endParaRPr>
          </a:p>
          <a:p>
            <a:r>
              <a:rPr lang="en-US" sz="2800" dirty="0" smtClean="0">
                <a:solidFill>
                  <a:prstClr val="black"/>
                </a:solidFill>
                <a:latin typeface="American Typewriter" charset="0"/>
                <a:ea typeface="American Typewriter" charset="0"/>
                <a:cs typeface="American Typewriter" charset="0"/>
              </a:rPr>
              <a:t>(from 11/13 to 11/24)</a:t>
            </a:r>
            <a:endParaRPr lang="en-US" sz="2800" dirty="0">
              <a:latin typeface="American Typewriter" charset="0"/>
              <a:ea typeface="American Typewriter" charset="0"/>
              <a:cs typeface="American Typewriter" charset="0"/>
            </a:endParaRPr>
          </a:p>
        </p:txBody>
      </p:sp>
      <p:pic>
        <p:nvPicPr>
          <p:cNvPr id="10" name="Content Placeholder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 y="101099"/>
            <a:ext cx="1718188" cy="854862"/>
          </a:xfrm>
          <a:prstGeom prst="rect">
            <a:avLst/>
          </a:prstGeom>
        </p:spPr>
      </p:pic>
    </p:spTree>
    <p:extLst>
      <p:ext uri="{BB962C8B-B14F-4D97-AF65-F5344CB8AC3E}">
        <p14:creationId xmlns:p14="http://schemas.microsoft.com/office/powerpoint/2010/main" val="1927430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merican Typewriter" charset="0"/>
                <a:ea typeface="American Typewriter" charset="0"/>
                <a:cs typeface="American Typewriter" charset="0"/>
              </a:rPr>
              <a:t>How Social Listening Can Help </a:t>
            </a:r>
            <a:r>
              <a:rPr lang="en-US" sz="3600" dirty="0" err="1" smtClean="0">
                <a:latin typeface="American Typewriter" charset="0"/>
                <a:ea typeface="American Typewriter" charset="0"/>
                <a:cs typeface="American Typewriter" charset="0"/>
              </a:rPr>
              <a:t>Beachbody’s</a:t>
            </a:r>
            <a:r>
              <a:rPr lang="en-US" sz="3600" dirty="0" smtClean="0">
                <a:latin typeface="American Typewriter" charset="0"/>
                <a:ea typeface="American Typewriter" charset="0"/>
                <a:cs typeface="American Typewriter" charset="0"/>
              </a:rPr>
              <a:t> Brainstorming</a:t>
            </a:r>
            <a:endParaRPr lang="en-US" sz="3600" dirty="0">
              <a:latin typeface="American Typewriter" charset="0"/>
              <a:ea typeface="American Typewriter" charset="0"/>
              <a:cs typeface="American Typewriter" charset="0"/>
            </a:endParaRPr>
          </a:p>
        </p:txBody>
      </p:sp>
      <p:sp>
        <p:nvSpPr>
          <p:cNvPr id="3" name="Content Placeholder 2"/>
          <p:cNvSpPr>
            <a:spLocks noGrp="1"/>
          </p:cNvSpPr>
          <p:nvPr>
            <p:ph idx="1"/>
          </p:nvPr>
        </p:nvSpPr>
        <p:spPr>
          <a:xfrm>
            <a:off x="4458394" y="1818973"/>
            <a:ext cx="7539641" cy="4351338"/>
          </a:xfrm>
        </p:spPr>
        <p:txBody>
          <a:bodyPr>
            <a:normAutofit fontScale="85000" lnSpcReduction="20000"/>
          </a:bodyPr>
          <a:lstStyle/>
          <a:p>
            <a:pPr>
              <a:lnSpc>
                <a:spcPct val="120000"/>
              </a:lnSpc>
            </a:pPr>
            <a:r>
              <a:rPr lang="en-US" sz="2400" dirty="0" smtClean="0">
                <a:latin typeface="American Typewriter" charset="0"/>
                <a:ea typeface="American Typewriter" charset="0"/>
                <a:cs typeface="American Typewriter" charset="0"/>
              </a:rPr>
              <a:t>Automatic “Service Case” creation in Customer Service Ticket Platform? (Streaming API)</a:t>
            </a:r>
          </a:p>
          <a:p>
            <a:pPr>
              <a:lnSpc>
                <a:spcPct val="120000"/>
              </a:lnSpc>
            </a:pPr>
            <a:r>
              <a:rPr lang="en-US" sz="2400" dirty="0" smtClean="0">
                <a:latin typeface="American Typewriter" charset="0"/>
                <a:ea typeface="American Typewriter" charset="0"/>
                <a:cs typeface="American Typewriter" charset="0"/>
              </a:rPr>
              <a:t>Identification of </a:t>
            </a:r>
            <a:r>
              <a:rPr lang="en-US" sz="2400" dirty="0" err="1" smtClean="0">
                <a:latin typeface="American Typewriter" charset="0"/>
                <a:ea typeface="American Typewriter" charset="0"/>
                <a:cs typeface="American Typewriter" charset="0"/>
              </a:rPr>
              <a:t>Beachbody’s</a:t>
            </a:r>
            <a:r>
              <a:rPr lang="en-US" sz="2400" dirty="0" smtClean="0">
                <a:latin typeface="American Typewriter" charset="0"/>
                <a:ea typeface="American Typewriter" charset="0"/>
                <a:cs typeface="American Typewriter" charset="0"/>
              </a:rPr>
              <a:t> Social Media “brand champions”?</a:t>
            </a:r>
          </a:p>
          <a:p>
            <a:pPr>
              <a:lnSpc>
                <a:spcPct val="120000"/>
              </a:lnSpc>
            </a:pPr>
            <a:r>
              <a:rPr lang="en-US" sz="2400" dirty="0" smtClean="0">
                <a:latin typeface="American Typewriter" charset="0"/>
                <a:ea typeface="American Typewriter" charset="0"/>
                <a:cs typeface="American Typewriter" charset="0"/>
              </a:rPr>
              <a:t>Understanding what people say about competitors?</a:t>
            </a:r>
          </a:p>
          <a:p>
            <a:pPr>
              <a:lnSpc>
                <a:spcPct val="120000"/>
              </a:lnSpc>
            </a:pPr>
            <a:r>
              <a:rPr lang="en-US" sz="2400" dirty="0" smtClean="0">
                <a:latin typeface="American Typewriter" charset="0"/>
                <a:ea typeface="American Typewriter" charset="0"/>
                <a:cs typeface="American Typewriter" charset="0"/>
              </a:rPr>
              <a:t>Identification of competitor’s “brand champions”?</a:t>
            </a:r>
          </a:p>
          <a:p>
            <a:pPr>
              <a:lnSpc>
                <a:spcPct val="120000"/>
              </a:lnSpc>
            </a:pPr>
            <a:r>
              <a:rPr lang="en-US" sz="2400" dirty="0" smtClean="0">
                <a:latin typeface="American Typewriter" charset="0"/>
                <a:ea typeface="American Typewriter" charset="0"/>
                <a:cs typeface="American Typewriter" charset="0"/>
              </a:rPr>
              <a:t>Map of “influencers” based on connections?</a:t>
            </a:r>
          </a:p>
          <a:p>
            <a:pPr>
              <a:lnSpc>
                <a:spcPct val="120000"/>
              </a:lnSpc>
            </a:pPr>
            <a:r>
              <a:rPr lang="en-US" sz="2400" dirty="0" smtClean="0">
                <a:latin typeface="American Typewriter" charset="0"/>
                <a:ea typeface="American Typewriter" charset="0"/>
                <a:cs typeface="American Typewriter" charset="0"/>
              </a:rPr>
              <a:t>Analyze what type of tweets generate more “re-tweeting”? Food recipes? Exercise tips? Can we maximize </a:t>
            </a:r>
            <a:r>
              <a:rPr lang="en-US" sz="2400" dirty="0" err="1" smtClean="0">
                <a:latin typeface="American Typewriter" charset="0"/>
                <a:ea typeface="American Typewriter" charset="0"/>
                <a:cs typeface="American Typewriter" charset="0"/>
              </a:rPr>
              <a:t>Beachbody’s</a:t>
            </a:r>
            <a:r>
              <a:rPr lang="en-US" sz="2400" dirty="0" smtClean="0">
                <a:latin typeface="American Typewriter" charset="0"/>
                <a:ea typeface="American Typewriter" charset="0"/>
                <a:cs typeface="American Typewriter" charset="0"/>
              </a:rPr>
              <a:t> reach?</a:t>
            </a:r>
          </a:p>
          <a:p>
            <a:pPr>
              <a:lnSpc>
                <a:spcPct val="120000"/>
              </a:lnSpc>
            </a:pPr>
            <a:r>
              <a:rPr lang="en-US" sz="2400" dirty="0" smtClean="0">
                <a:latin typeface="American Typewriter" charset="0"/>
                <a:ea typeface="American Typewriter" charset="0"/>
                <a:cs typeface="American Typewriter" charset="0"/>
              </a:rPr>
              <a:t>Others?</a:t>
            </a:r>
            <a:endParaRPr lang="en-US" sz="2400" dirty="0">
              <a:latin typeface="American Typewriter" charset="0"/>
              <a:ea typeface="American Typewriter" charset="0"/>
              <a:cs typeface="American Typewriter"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312" y="2206752"/>
            <a:ext cx="3144596" cy="3400552"/>
          </a:xfrm>
          <a:prstGeom prst="rect">
            <a:avLst/>
          </a:prstGeom>
        </p:spPr>
      </p:pic>
    </p:spTree>
    <p:extLst>
      <p:ext uri="{BB962C8B-B14F-4D97-AF65-F5344CB8AC3E}">
        <p14:creationId xmlns:p14="http://schemas.microsoft.com/office/powerpoint/2010/main" val="8632419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American Typewriter" charset="0"/>
                <a:ea typeface="American Typewriter" charset="0"/>
                <a:cs typeface="American Typewriter" charset="0"/>
              </a:rPr>
              <a:t>Additional Ideas</a:t>
            </a:r>
            <a:endParaRPr lang="en-US">
              <a:latin typeface="American Typewriter" charset="0"/>
              <a:ea typeface="American Typewriter" charset="0"/>
              <a:cs typeface="American Typewriter" charset="0"/>
            </a:endParaRPr>
          </a:p>
        </p:txBody>
      </p:sp>
      <p:sp>
        <p:nvSpPr>
          <p:cNvPr id="3" name="Content Placeholder 2"/>
          <p:cNvSpPr>
            <a:spLocks noGrp="1"/>
          </p:cNvSpPr>
          <p:nvPr>
            <p:ph idx="1"/>
          </p:nvPr>
        </p:nvSpPr>
        <p:spPr/>
        <p:txBody>
          <a:bodyPr/>
          <a:lstStyle/>
          <a:p>
            <a:endParaRPr lang="en-US"/>
          </a:p>
        </p:txBody>
      </p:sp>
      <p:sp>
        <p:nvSpPr>
          <p:cNvPr id="4" name="Rectangle 3"/>
          <p:cNvSpPr/>
          <p:nvPr/>
        </p:nvSpPr>
        <p:spPr>
          <a:xfrm>
            <a:off x="1343891" y="2732039"/>
            <a:ext cx="6096000" cy="2308324"/>
          </a:xfrm>
          <a:prstGeom prst="rect">
            <a:avLst/>
          </a:prstGeom>
        </p:spPr>
        <p:txBody>
          <a:bodyPr>
            <a:spAutoFit/>
          </a:bodyPr>
          <a:lstStyle/>
          <a:p>
            <a:r>
              <a:rPr lang="en-US" dirty="0">
                <a:solidFill>
                  <a:prstClr val="black"/>
                </a:solidFill>
                <a:latin typeface="HelveticaNeue" charset="0"/>
              </a:rPr>
              <a:t>Add a slide with additional analysis you could perform if you had more specific data (imagine you had all the customer data and their orders, all of the coach network data (understand who is a customer, a prospective customer, or a coach), online clickstream shopping behavioral data, etc.  I’m working on a data strategy presentation that covers this…but your presentation will help reinforce these capabilities.</a:t>
            </a:r>
            <a:endParaRPr lang="en-US" dirty="0"/>
          </a:p>
        </p:txBody>
      </p:sp>
      <p:sp>
        <p:nvSpPr>
          <p:cNvPr id="5" name="TextBox 4"/>
          <p:cNvSpPr txBox="1"/>
          <p:nvPr/>
        </p:nvSpPr>
        <p:spPr>
          <a:xfrm rot="20097865">
            <a:off x="3034187" y="2877881"/>
            <a:ext cx="5239576" cy="1200329"/>
          </a:xfrm>
          <a:prstGeom prst="rect">
            <a:avLst/>
          </a:prstGeom>
          <a:noFill/>
        </p:spPr>
        <p:txBody>
          <a:bodyPr wrap="none" rtlCol="0">
            <a:spAutoFit/>
          </a:bodyPr>
          <a:lstStyle/>
          <a:p>
            <a:r>
              <a:rPr lang="en-US" sz="7200" smtClean="0">
                <a:solidFill>
                  <a:srgbClr val="FF0000"/>
                </a:solidFill>
              </a:rPr>
              <a:t>Working on it</a:t>
            </a:r>
            <a:endParaRPr lang="en-US" sz="7200">
              <a:solidFill>
                <a:srgbClr val="FF0000"/>
              </a:solidFill>
            </a:endParaRPr>
          </a:p>
        </p:txBody>
      </p:sp>
    </p:spTree>
    <p:extLst>
      <p:ext uri="{BB962C8B-B14F-4D97-AF65-F5344CB8AC3E}">
        <p14:creationId xmlns:p14="http://schemas.microsoft.com/office/powerpoint/2010/main" val="4060152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Appendix</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8596851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merican Typewriter" charset="0"/>
                <a:ea typeface="American Typewriter" charset="0"/>
                <a:cs typeface="American Typewriter" charset="0"/>
              </a:rPr>
              <a:t>Technical Solution</a:t>
            </a:r>
            <a:endParaRPr lang="en-US" dirty="0">
              <a:latin typeface="American Typewriter" charset="0"/>
              <a:ea typeface="American Typewriter" charset="0"/>
              <a:cs typeface="American Typewriter" charset="0"/>
            </a:endParaRP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30087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085" y="473659"/>
            <a:ext cx="6514830" cy="696104"/>
          </a:xfrm>
        </p:spPr>
        <p:txBody>
          <a:bodyPr>
            <a:noAutofit/>
          </a:bodyPr>
          <a:lstStyle/>
          <a:p>
            <a:pPr algn="ctr"/>
            <a:r>
              <a:rPr lang="en-US" sz="2000" dirty="0">
                <a:solidFill>
                  <a:prstClr val="black"/>
                </a:solidFill>
                <a:latin typeface="American Typewriter" charset="0"/>
                <a:ea typeface="American Typewriter" charset="0"/>
                <a:cs typeface="American Typewriter" charset="0"/>
              </a:rPr>
              <a:t>Top 25 most common hashtags associated with </a:t>
            </a:r>
            <a:r>
              <a:rPr lang="en-US" sz="2000" dirty="0" err="1">
                <a:solidFill>
                  <a:prstClr val="black"/>
                </a:solidFill>
                <a:latin typeface="American Typewriter" charset="0"/>
                <a:ea typeface="American Typewriter" charset="0"/>
                <a:cs typeface="American Typewriter" charset="0"/>
              </a:rPr>
              <a:t>Beachbody</a:t>
            </a:r>
            <a:r>
              <a:rPr lang="en-US" sz="2000" dirty="0">
                <a:solidFill>
                  <a:prstClr val="black"/>
                </a:solidFill>
                <a:latin typeface="American Typewriter" charset="0"/>
                <a:ea typeface="American Typewriter" charset="0"/>
                <a:cs typeface="American Typewriter" charset="0"/>
              </a:rPr>
              <a:t> over the course of 1 week </a:t>
            </a:r>
            <a:endParaRPr lang="en-US" sz="2800" dirty="0">
              <a:latin typeface="American Typewriter" charset="0"/>
              <a:ea typeface="American Typewriter" charset="0"/>
              <a:cs typeface="American Typewriter" charset="0"/>
            </a:endParaRPr>
          </a:p>
        </p:txBody>
      </p:sp>
      <p:pic>
        <p:nvPicPr>
          <p:cNvPr id="6" name="Picture 5"/>
          <p:cNvPicPr>
            <a:picLocks noChangeAspect="1"/>
          </p:cNvPicPr>
          <p:nvPr/>
        </p:nvPicPr>
        <p:blipFill>
          <a:blip r:embed="rId2"/>
          <a:stretch>
            <a:fillRect/>
          </a:stretch>
        </p:blipFill>
        <p:spPr>
          <a:xfrm>
            <a:off x="77818" y="1743456"/>
            <a:ext cx="6489177" cy="4937760"/>
          </a:xfrm>
          <a:prstGeom prst="rect">
            <a:avLst/>
          </a:prstGeom>
        </p:spPr>
      </p:pic>
      <p:pic>
        <p:nvPicPr>
          <p:cNvPr id="5" name="Picture 4"/>
          <p:cNvPicPr>
            <a:picLocks noChangeAspect="1"/>
          </p:cNvPicPr>
          <p:nvPr/>
        </p:nvPicPr>
        <p:blipFill>
          <a:blip r:embed="rId3"/>
          <a:stretch>
            <a:fillRect/>
          </a:stretch>
        </p:blipFill>
        <p:spPr>
          <a:xfrm>
            <a:off x="6717822" y="4001294"/>
            <a:ext cx="5396360" cy="2702973"/>
          </a:xfrm>
          <a:prstGeom prst="rect">
            <a:avLst/>
          </a:prstGeom>
        </p:spPr>
      </p:pic>
      <p:pic>
        <p:nvPicPr>
          <p:cNvPr id="8" name="Picture 7"/>
          <p:cNvPicPr>
            <a:picLocks noChangeAspect="1"/>
          </p:cNvPicPr>
          <p:nvPr/>
        </p:nvPicPr>
        <p:blipFill>
          <a:blip r:embed="rId4"/>
          <a:stretch>
            <a:fillRect/>
          </a:stretch>
        </p:blipFill>
        <p:spPr>
          <a:xfrm>
            <a:off x="7768915" y="63125"/>
            <a:ext cx="2518156" cy="3938169"/>
          </a:xfrm>
          <a:prstGeom prst="rect">
            <a:avLst/>
          </a:prstGeom>
        </p:spPr>
      </p:pic>
      <p:pic>
        <p:nvPicPr>
          <p:cNvPr id="7" name="Picture 6"/>
          <p:cNvPicPr>
            <a:picLocks noChangeAspect="1"/>
          </p:cNvPicPr>
          <p:nvPr/>
        </p:nvPicPr>
        <p:blipFill>
          <a:blip r:embed="rId5"/>
          <a:stretch>
            <a:fillRect/>
          </a:stretch>
        </p:blipFill>
        <p:spPr>
          <a:xfrm>
            <a:off x="98727" y="534619"/>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3935086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4061" y="101099"/>
            <a:ext cx="6366631" cy="854863"/>
          </a:xfrm>
        </p:spPr>
        <p:txBody>
          <a:bodyPr>
            <a:normAutofit/>
          </a:bodyPr>
          <a:lstStyle/>
          <a:p>
            <a:r>
              <a:rPr lang="en-US" dirty="0" smtClean="0">
                <a:solidFill>
                  <a:prstClr val="black"/>
                </a:solidFill>
                <a:latin typeface="American Typewriter" charset="0"/>
                <a:ea typeface="American Typewriter" charset="0"/>
                <a:cs typeface="American Typewriter" charset="0"/>
              </a:rPr>
              <a:t>Facebook</a:t>
            </a:r>
            <a:endParaRPr lang="en-US" dirty="0">
              <a:latin typeface="American Typewriter" charset="0"/>
              <a:ea typeface="American Typewriter" charset="0"/>
              <a:cs typeface="American Typewriter" charset="0"/>
            </a:endParaRPr>
          </a:p>
        </p:txBody>
      </p:sp>
      <p:pic>
        <p:nvPicPr>
          <p:cNvPr id="4" name="Picture 3"/>
          <p:cNvPicPr>
            <a:picLocks noChangeAspect="1"/>
          </p:cNvPicPr>
          <p:nvPr/>
        </p:nvPicPr>
        <p:blipFill>
          <a:blip r:embed="rId2"/>
          <a:stretch>
            <a:fillRect/>
          </a:stretch>
        </p:blipFill>
        <p:spPr>
          <a:xfrm>
            <a:off x="109728" y="2312480"/>
            <a:ext cx="6447859" cy="4117466"/>
          </a:xfrm>
          <a:prstGeom prst="rect">
            <a:avLst/>
          </a:prstGeom>
        </p:spPr>
      </p:pic>
      <p:pic>
        <p:nvPicPr>
          <p:cNvPr id="7" name="Picture 6"/>
          <p:cNvPicPr>
            <a:picLocks noChangeAspect="1"/>
          </p:cNvPicPr>
          <p:nvPr/>
        </p:nvPicPr>
        <p:blipFill>
          <a:blip r:embed="rId3"/>
          <a:stretch>
            <a:fillRect/>
          </a:stretch>
        </p:blipFill>
        <p:spPr>
          <a:xfrm>
            <a:off x="6674250" y="4129889"/>
            <a:ext cx="5408022" cy="2728111"/>
          </a:xfrm>
          <a:prstGeom prst="rect">
            <a:avLst/>
          </a:prstGeom>
        </p:spPr>
      </p:pic>
      <p:pic>
        <p:nvPicPr>
          <p:cNvPr id="8" name="Picture 7"/>
          <p:cNvPicPr>
            <a:picLocks noChangeAspect="1"/>
          </p:cNvPicPr>
          <p:nvPr/>
        </p:nvPicPr>
        <p:blipFill>
          <a:blip r:embed="rId4"/>
          <a:stretch>
            <a:fillRect/>
          </a:stretch>
        </p:blipFill>
        <p:spPr>
          <a:xfrm>
            <a:off x="7858032" y="365125"/>
            <a:ext cx="2195322" cy="3648846"/>
          </a:xfrm>
          <a:prstGeom prst="rect">
            <a:avLst/>
          </a:prstGeom>
        </p:spPr>
      </p:pic>
      <p:sp>
        <p:nvSpPr>
          <p:cNvPr id="3" name="Content Placeholder 2"/>
          <p:cNvSpPr>
            <a:spLocks noGrp="1"/>
          </p:cNvSpPr>
          <p:nvPr>
            <p:ph idx="1"/>
          </p:nvPr>
        </p:nvSpPr>
        <p:spPr/>
        <p:txBody>
          <a:bodyPr/>
          <a:lstStyle/>
          <a:p>
            <a:endParaRPr lang="en-US"/>
          </a:p>
        </p:txBody>
      </p:sp>
      <p:pic>
        <p:nvPicPr>
          <p:cNvPr id="9" name="Content Placeholder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73" y="101099"/>
            <a:ext cx="1718188" cy="854862"/>
          </a:xfrm>
          <a:prstGeom prst="rect">
            <a:avLst/>
          </a:prstGeom>
        </p:spPr>
      </p:pic>
    </p:spTree>
    <p:extLst>
      <p:ext uri="{BB962C8B-B14F-4D97-AF65-F5344CB8AC3E}">
        <p14:creationId xmlns:p14="http://schemas.microsoft.com/office/powerpoint/2010/main" val="3307758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4120"/>
            <a:ext cx="12192000" cy="76434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solidFill>
                  <a:prstClr val="black"/>
                </a:solidFill>
                <a:latin typeface="American Typewriter" charset="0"/>
                <a:ea typeface="American Typewriter" charset="0"/>
                <a:cs typeface="American Typewriter" charset="0"/>
              </a:rPr>
              <a:t>Technical Architecture - Layers</a:t>
            </a:r>
            <a:endParaRPr lang="en-US" dirty="0" smtClean="0">
              <a:solidFill>
                <a:prstClr val="black"/>
              </a:solidFill>
              <a:latin typeface="American Typewriter" charset="0"/>
              <a:ea typeface="American Typewriter" charset="0"/>
              <a:cs typeface="American Typewriter" charset="0"/>
            </a:endParaRPr>
          </a:p>
        </p:txBody>
      </p:sp>
      <p:grpSp>
        <p:nvGrpSpPr>
          <p:cNvPr id="2" name="Group 1"/>
          <p:cNvGrpSpPr/>
          <p:nvPr/>
        </p:nvGrpSpPr>
        <p:grpSpPr>
          <a:xfrm>
            <a:off x="4901827" y="1483126"/>
            <a:ext cx="2416054" cy="571991"/>
            <a:chOff x="3072384" y="1611509"/>
            <a:chExt cx="2416054" cy="571991"/>
          </a:xfrm>
        </p:grpSpPr>
        <p:pic>
          <p:nvPicPr>
            <p:cNvPr id="3" name="Picture 2"/>
            <p:cNvPicPr>
              <a:picLocks noChangeAspect="1"/>
            </p:cNvPicPr>
            <p:nvPr/>
          </p:nvPicPr>
          <p:blipFill>
            <a:blip r:embed="rId3"/>
            <a:stretch>
              <a:fillRect/>
            </a:stretch>
          </p:blipFill>
          <p:spPr>
            <a:xfrm>
              <a:off x="3072384" y="1611509"/>
              <a:ext cx="1040478" cy="571991"/>
            </a:xfrm>
            <a:prstGeom prst="rect">
              <a:avLst/>
            </a:prstGeom>
            <a:ln>
              <a:solidFill>
                <a:srgbClr val="0070C0"/>
              </a:solidFill>
            </a:ln>
          </p:spPr>
        </p:pic>
        <p:pic>
          <p:nvPicPr>
            <p:cNvPr id="5"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7888" y="1660812"/>
              <a:ext cx="1050550" cy="522688"/>
            </a:xfrm>
            <a:prstGeom prst="rect">
              <a:avLst/>
            </a:prstGeom>
            <a:ln>
              <a:solidFill>
                <a:srgbClr val="0070C0"/>
              </a:solidFill>
            </a:ln>
          </p:spPr>
        </p:pic>
      </p:grpSp>
      <p:sp>
        <p:nvSpPr>
          <p:cNvPr id="7" name="Rectangle 6"/>
          <p:cNvSpPr/>
          <p:nvPr/>
        </p:nvSpPr>
        <p:spPr>
          <a:xfrm>
            <a:off x="2826327" y="1065818"/>
            <a:ext cx="6567054" cy="11641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mtClean="0">
                <a:solidFill>
                  <a:schemeClr val="accent5">
                    <a:lumMod val="75000"/>
                  </a:schemeClr>
                </a:solidFill>
              </a:rPr>
              <a:t>Source</a:t>
            </a:r>
            <a:endParaRPr lang="en-US">
              <a:solidFill>
                <a:schemeClr val="accent5">
                  <a:lumMod val="75000"/>
                </a:schemeClr>
              </a:solidFill>
            </a:endParaRPr>
          </a:p>
        </p:txBody>
      </p:sp>
      <p:sp>
        <p:nvSpPr>
          <p:cNvPr id="8" name="Rectangle 7"/>
          <p:cNvSpPr/>
          <p:nvPr/>
        </p:nvSpPr>
        <p:spPr>
          <a:xfrm>
            <a:off x="2826327" y="2229954"/>
            <a:ext cx="6567054" cy="103909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75000"/>
                  </a:schemeClr>
                </a:solidFill>
              </a:rPr>
              <a:t>Data Extraction (APIs)</a:t>
            </a:r>
            <a:endParaRPr lang="en-US" dirty="0">
              <a:solidFill>
                <a:schemeClr val="accent5">
                  <a:lumMod val="75000"/>
                </a:schemeClr>
              </a:solidFill>
            </a:endParaRPr>
          </a:p>
        </p:txBody>
      </p:sp>
      <p:pic>
        <p:nvPicPr>
          <p:cNvPr id="9" name="Picture 8"/>
          <p:cNvPicPr>
            <a:picLocks noChangeAspect="1"/>
          </p:cNvPicPr>
          <p:nvPr/>
        </p:nvPicPr>
        <p:blipFill>
          <a:blip r:embed="rId5"/>
          <a:stretch>
            <a:fillRect/>
          </a:stretch>
        </p:blipFill>
        <p:spPr>
          <a:xfrm>
            <a:off x="4152109" y="2733354"/>
            <a:ext cx="1474254" cy="329518"/>
          </a:xfrm>
          <a:prstGeom prst="rect">
            <a:avLst/>
          </a:prstGeom>
        </p:spPr>
      </p:pic>
      <p:pic>
        <p:nvPicPr>
          <p:cNvPr id="10" name="Picture 9"/>
          <p:cNvPicPr>
            <a:picLocks noChangeAspect="1"/>
          </p:cNvPicPr>
          <p:nvPr/>
        </p:nvPicPr>
        <p:blipFill>
          <a:blip r:embed="rId6"/>
          <a:stretch>
            <a:fillRect/>
          </a:stretch>
        </p:blipFill>
        <p:spPr>
          <a:xfrm>
            <a:off x="6952145" y="2696564"/>
            <a:ext cx="1474254" cy="419100"/>
          </a:xfrm>
          <a:prstGeom prst="rect">
            <a:avLst/>
          </a:prstGeom>
        </p:spPr>
      </p:pic>
      <p:sp>
        <p:nvSpPr>
          <p:cNvPr id="17" name="Rectangle 16"/>
          <p:cNvSpPr/>
          <p:nvPr/>
        </p:nvSpPr>
        <p:spPr>
          <a:xfrm>
            <a:off x="2826327" y="3269044"/>
            <a:ext cx="6567054" cy="152463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75000"/>
                  </a:schemeClr>
                </a:solidFill>
              </a:rPr>
              <a:t>Data “Transformation” and Storage</a:t>
            </a:r>
            <a:endParaRPr lang="en-US" dirty="0">
              <a:solidFill>
                <a:schemeClr val="accent5">
                  <a:lumMod val="75000"/>
                </a:schemeClr>
              </a:solidFill>
            </a:endParaRPr>
          </a:p>
        </p:txBody>
      </p:sp>
      <p:grpSp>
        <p:nvGrpSpPr>
          <p:cNvPr id="26" name="Group 25"/>
          <p:cNvGrpSpPr/>
          <p:nvPr/>
        </p:nvGrpSpPr>
        <p:grpSpPr>
          <a:xfrm>
            <a:off x="7239403" y="3641900"/>
            <a:ext cx="966982" cy="1075084"/>
            <a:chOff x="8146473" y="2563091"/>
            <a:chExt cx="1634836" cy="1851433"/>
          </a:xfrm>
        </p:grpSpPr>
        <p:pic>
          <p:nvPicPr>
            <p:cNvPr id="20" name="Pictur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8721" y="3678991"/>
              <a:ext cx="942629" cy="268923"/>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35155" y="2655670"/>
              <a:ext cx="829759" cy="345733"/>
            </a:xfrm>
            <a:prstGeom prst="rect">
              <a:avLst/>
            </a:prstGeom>
          </p:spPr>
        </p:pic>
        <p:sp>
          <p:nvSpPr>
            <p:cNvPr id="24" name="Can 23"/>
            <p:cNvSpPr/>
            <p:nvPr/>
          </p:nvSpPr>
          <p:spPr>
            <a:xfrm>
              <a:off x="8437418" y="3199504"/>
              <a:ext cx="1025237" cy="10261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146473" y="2563091"/>
              <a:ext cx="1634836" cy="185143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p:cNvPicPr>
            <a:picLocks noChangeAspect="1"/>
          </p:cNvPicPr>
          <p:nvPr/>
        </p:nvPicPr>
        <p:blipFill>
          <a:blip r:embed="rId9"/>
          <a:stretch>
            <a:fillRect/>
          </a:stretch>
        </p:blipFill>
        <p:spPr>
          <a:xfrm>
            <a:off x="4295162" y="3776329"/>
            <a:ext cx="1522275" cy="416528"/>
          </a:xfrm>
          <a:prstGeom prst="rect">
            <a:avLst/>
          </a:prstGeom>
        </p:spPr>
      </p:pic>
      <p:sp>
        <p:nvSpPr>
          <p:cNvPr id="28" name="Rectangle 27"/>
          <p:cNvSpPr/>
          <p:nvPr/>
        </p:nvSpPr>
        <p:spPr>
          <a:xfrm>
            <a:off x="2826327" y="4793674"/>
            <a:ext cx="6567054" cy="155170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75000"/>
                  </a:schemeClr>
                </a:solidFill>
              </a:rPr>
              <a:t>Analysis and Presentation</a:t>
            </a:r>
            <a:endParaRPr lang="en-US" dirty="0">
              <a:solidFill>
                <a:schemeClr val="accent5">
                  <a:lumMod val="75000"/>
                </a:schemeClr>
              </a:solidFill>
            </a:endParaRPr>
          </a:p>
        </p:txBody>
      </p:sp>
      <p:grpSp>
        <p:nvGrpSpPr>
          <p:cNvPr id="31" name="Group 30"/>
          <p:cNvGrpSpPr/>
          <p:nvPr/>
        </p:nvGrpSpPr>
        <p:grpSpPr>
          <a:xfrm>
            <a:off x="3738181" y="5119746"/>
            <a:ext cx="827855" cy="1079624"/>
            <a:chOff x="10042577" y="430168"/>
            <a:chExt cx="827855" cy="1079624"/>
          </a:xfrm>
        </p:grpSpPr>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20320" y="891833"/>
              <a:ext cx="672370" cy="617959"/>
            </a:xfrm>
            <a:prstGeom prst="rect">
              <a:avLst/>
            </a:prstGeom>
          </p:spPr>
        </p:pic>
        <p:sp>
          <p:nvSpPr>
            <p:cNvPr id="30" name="TextBox 29"/>
            <p:cNvSpPr txBox="1"/>
            <p:nvPr/>
          </p:nvSpPr>
          <p:spPr>
            <a:xfrm>
              <a:off x="10042577" y="430168"/>
              <a:ext cx="827855" cy="461665"/>
            </a:xfrm>
            <a:prstGeom prst="rect">
              <a:avLst/>
            </a:prstGeom>
            <a:noFill/>
          </p:spPr>
          <p:txBody>
            <a:bodyPr wrap="none" rtlCol="0">
              <a:spAutoFit/>
            </a:bodyPr>
            <a:lstStyle/>
            <a:p>
              <a:pPr algn="ctr"/>
              <a:r>
                <a:rPr lang="en-US" sz="1200" dirty="0" smtClean="0"/>
                <a:t>Sentiment</a:t>
              </a:r>
            </a:p>
            <a:p>
              <a:pPr algn="ctr"/>
              <a:r>
                <a:rPr lang="en-US" sz="1200" dirty="0" smtClean="0"/>
                <a:t>Analysis</a:t>
              </a:r>
              <a:endParaRPr lang="en-US" sz="1200" dirty="0"/>
            </a:p>
          </p:txBody>
        </p:sp>
      </p:grpSp>
      <p:grpSp>
        <p:nvGrpSpPr>
          <p:cNvPr id="35" name="Group 34"/>
          <p:cNvGrpSpPr/>
          <p:nvPr/>
        </p:nvGrpSpPr>
        <p:grpSpPr>
          <a:xfrm>
            <a:off x="5373337" y="5166166"/>
            <a:ext cx="1540811" cy="550879"/>
            <a:chOff x="4555189" y="5529436"/>
            <a:chExt cx="1540811" cy="550879"/>
          </a:xfrm>
        </p:grpSpPr>
        <p:pic>
          <p:nvPicPr>
            <p:cNvPr id="32" name="Picture 31"/>
            <p:cNvPicPr>
              <a:picLocks noChangeAspect="1"/>
            </p:cNvPicPr>
            <p:nvPr/>
          </p:nvPicPr>
          <p:blipFill>
            <a:blip r:embed="rId11"/>
            <a:stretch>
              <a:fillRect/>
            </a:stretch>
          </p:blipFill>
          <p:spPr>
            <a:xfrm>
              <a:off x="4555189" y="5794502"/>
              <a:ext cx="1540811" cy="285813"/>
            </a:xfrm>
            <a:prstGeom prst="rect">
              <a:avLst/>
            </a:prstGeom>
          </p:spPr>
        </p:pic>
        <p:sp>
          <p:nvSpPr>
            <p:cNvPr id="33" name="TextBox 32"/>
            <p:cNvSpPr txBox="1"/>
            <p:nvPr/>
          </p:nvSpPr>
          <p:spPr>
            <a:xfrm>
              <a:off x="4914126" y="5529436"/>
              <a:ext cx="820674" cy="307777"/>
            </a:xfrm>
            <a:prstGeom prst="rect">
              <a:avLst/>
            </a:prstGeom>
            <a:noFill/>
          </p:spPr>
          <p:txBody>
            <a:bodyPr wrap="none" rtlCol="0">
              <a:spAutoFit/>
            </a:bodyPr>
            <a:lstStyle/>
            <a:p>
              <a:r>
                <a:rPr lang="en-US" sz="1400" dirty="0" smtClean="0"/>
                <a:t>Graphics</a:t>
              </a:r>
              <a:endParaRPr lang="en-US" sz="1400" dirty="0"/>
            </a:p>
          </p:txBody>
        </p:sp>
      </p:grpSp>
      <p:grpSp>
        <p:nvGrpSpPr>
          <p:cNvPr id="39" name="Group 38"/>
          <p:cNvGrpSpPr/>
          <p:nvPr/>
        </p:nvGrpSpPr>
        <p:grpSpPr>
          <a:xfrm>
            <a:off x="7655125" y="5142818"/>
            <a:ext cx="1271683" cy="1052394"/>
            <a:chOff x="649071" y="4007678"/>
            <a:chExt cx="1271683" cy="1052394"/>
          </a:xfrm>
        </p:grpSpPr>
        <p:pic>
          <p:nvPicPr>
            <p:cNvPr id="37" name="Picture 36"/>
            <p:cNvPicPr>
              <a:picLocks noChangeAspect="1"/>
            </p:cNvPicPr>
            <p:nvPr/>
          </p:nvPicPr>
          <p:blipFill>
            <a:blip r:embed="rId12"/>
            <a:stretch>
              <a:fillRect/>
            </a:stretch>
          </p:blipFill>
          <p:spPr>
            <a:xfrm>
              <a:off x="649071" y="4422321"/>
              <a:ext cx="1271683" cy="637751"/>
            </a:xfrm>
            <a:prstGeom prst="rect">
              <a:avLst/>
            </a:prstGeom>
          </p:spPr>
        </p:pic>
        <p:sp>
          <p:nvSpPr>
            <p:cNvPr id="38" name="TextBox 37"/>
            <p:cNvSpPr txBox="1"/>
            <p:nvPr/>
          </p:nvSpPr>
          <p:spPr>
            <a:xfrm>
              <a:off x="716840" y="4007678"/>
              <a:ext cx="1136145" cy="461665"/>
            </a:xfrm>
            <a:prstGeom prst="rect">
              <a:avLst/>
            </a:prstGeom>
            <a:noFill/>
          </p:spPr>
          <p:txBody>
            <a:bodyPr wrap="none" rtlCol="0">
              <a:spAutoFit/>
            </a:bodyPr>
            <a:lstStyle/>
            <a:p>
              <a:pPr algn="ctr"/>
              <a:r>
                <a:rPr lang="en-US" sz="1200" dirty="0" smtClean="0"/>
                <a:t>Geo-referential</a:t>
              </a:r>
              <a:endParaRPr lang="en-US" sz="1200" dirty="0"/>
            </a:p>
            <a:p>
              <a:pPr algn="ctr"/>
              <a:r>
                <a:rPr lang="en-US" sz="1200" dirty="0" smtClean="0"/>
                <a:t>Graphs</a:t>
              </a:r>
              <a:endParaRPr lang="en-US" sz="1200" dirty="0"/>
            </a:p>
          </p:txBody>
        </p:sp>
      </p:grpSp>
      <p:pic>
        <p:nvPicPr>
          <p:cNvPr id="40" name="Picture 39"/>
          <p:cNvPicPr>
            <a:picLocks noChangeAspect="1"/>
          </p:cNvPicPr>
          <p:nvPr/>
        </p:nvPicPr>
        <p:blipFill>
          <a:blip r:embed="rId13"/>
          <a:stretch>
            <a:fillRect/>
          </a:stretch>
        </p:blipFill>
        <p:spPr>
          <a:xfrm>
            <a:off x="3968858" y="4226752"/>
            <a:ext cx="2174885" cy="415841"/>
          </a:xfrm>
          <a:prstGeom prst="rect">
            <a:avLst/>
          </a:prstGeom>
        </p:spPr>
      </p:pic>
      <p:pic>
        <p:nvPicPr>
          <p:cNvPr id="29" name="Picture 28"/>
          <p:cNvPicPr>
            <a:picLocks noChangeAspect="1"/>
          </p:cNvPicPr>
          <p:nvPr/>
        </p:nvPicPr>
        <p:blipFill>
          <a:blip r:embed="rId9"/>
          <a:stretch>
            <a:fillRect/>
          </a:stretch>
        </p:blipFill>
        <p:spPr>
          <a:xfrm>
            <a:off x="5535656" y="5945423"/>
            <a:ext cx="1213910" cy="332153"/>
          </a:xfrm>
          <a:prstGeom prst="rect">
            <a:avLst/>
          </a:prstGeom>
        </p:spPr>
      </p:pic>
    </p:spTree>
    <p:extLst>
      <p:ext uri="{BB962C8B-B14F-4D97-AF65-F5344CB8AC3E}">
        <p14:creationId xmlns:p14="http://schemas.microsoft.com/office/powerpoint/2010/main" val="18077644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84229"/>
            <a:ext cx="121920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American Typewriter" charset="0"/>
                <a:ea typeface="American Typewriter" charset="0"/>
                <a:cs typeface="American Typewriter" charset="0"/>
              </a:rPr>
              <a:t>How was the data extraction done?</a:t>
            </a:r>
            <a:endParaRPr lang="en-US" dirty="0">
              <a:latin typeface="American Typewriter" charset="0"/>
              <a:ea typeface="American Typewriter" charset="0"/>
              <a:cs typeface="American Typewriter" charset="0"/>
            </a:endParaRPr>
          </a:p>
        </p:txBody>
      </p:sp>
      <p:grpSp>
        <p:nvGrpSpPr>
          <p:cNvPr id="5" name="Group 4"/>
          <p:cNvGrpSpPr/>
          <p:nvPr/>
        </p:nvGrpSpPr>
        <p:grpSpPr>
          <a:xfrm>
            <a:off x="1507464" y="1223796"/>
            <a:ext cx="2416054" cy="571991"/>
            <a:chOff x="3072384" y="1611509"/>
            <a:chExt cx="2416054" cy="571991"/>
          </a:xfrm>
        </p:grpSpPr>
        <p:pic>
          <p:nvPicPr>
            <p:cNvPr id="6" name="Picture 5"/>
            <p:cNvPicPr>
              <a:picLocks noChangeAspect="1"/>
            </p:cNvPicPr>
            <p:nvPr/>
          </p:nvPicPr>
          <p:blipFill>
            <a:blip r:embed="rId3"/>
            <a:stretch>
              <a:fillRect/>
            </a:stretch>
          </p:blipFill>
          <p:spPr>
            <a:xfrm>
              <a:off x="3072384" y="1611509"/>
              <a:ext cx="1040478" cy="571991"/>
            </a:xfrm>
            <a:prstGeom prst="rect">
              <a:avLst/>
            </a:prstGeom>
            <a:ln>
              <a:solidFill>
                <a:srgbClr val="0070C0"/>
              </a:solidFill>
            </a:ln>
          </p:spPr>
        </p:pic>
        <p:pic>
          <p:nvPicPr>
            <p:cNvPr id="7"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7888" y="1660812"/>
              <a:ext cx="1050550" cy="522688"/>
            </a:xfrm>
            <a:prstGeom prst="rect">
              <a:avLst/>
            </a:prstGeom>
            <a:ln>
              <a:solidFill>
                <a:srgbClr val="0070C0"/>
              </a:solidFill>
            </a:ln>
          </p:spPr>
        </p:pic>
      </p:grpSp>
      <p:sp>
        <p:nvSpPr>
          <p:cNvPr id="8" name="Rectangle 7"/>
          <p:cNvSpPr/>
          <p:nvPr/>
        </p:nvSpPr>
        <p:spPr>
          <a:xfrm>
            <a:off x="872836" y="969818"/>
            <a:ext cx="36576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605833" y="3768436"/>
            <a:ext cx="1884218" cy="18565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merican Typewriter" charset="0"/>
                <a:ea typeface="American Typewriter" charset="0"/>
                <a:cs typeface="American Typewriter" charset="0"/>
              </a:rPr>
              <a:t>Python Program</a:t>
            </a:r>
            <a:endParaRPr lang="en-US" dirty="0">
              <a:latin typeface="American Typewriter" charset="0"/>
              <a:ea typeface="American Typewriter" charset="0"/>
              <a:cs typeface="American Typewriter" charset="0"/>
            </a:endParaRPr>
          </a:p>
        </p:txBody>
      </p:sp>
      <p:cxnSp>
        <p:nvCxnSpPr>
          <p:cNvPr id="11" name="Straight Arrow Connector 10"/>
          <p:cNvCxnSpPr>
            <a:stCxn id="9" idx="7"/>
          </p:cNvCxnSpPr>
          <p:nvPr/>
        </p:nvCxnSpPr>
        <p:spPr>
          <a:xfrm flipV="1">
            <a:off x="3214114" y="2189018"/>
            <a:ext cx="27850" cy="1851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1"/>
          </p:cNvCxnSpPr>
          <p:nvPr/>
        </p:nvCxnSpPr>
        <p:spPr>
          <a:xfrm flipV="1">
            <a:off x="1881770" y="2189018"/>
            <a:ext cx="28933" cy="1851297"/>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34424" y="2959005"/>
            <a:ext cx="1239955" cy="646331"/>
          </a:xfrm>
          <a:prstGeom prst="rect">
            <a:avLst/>
          </a:prstGeom>
          <a:noFill/>
        </p:spPr>
        <p:txBody>
          <a:bodyPr wrap="none" rtlCol="0">
            <a:spAutoFit/>
          </a:bodyPr>
          <a:lstStyle/>
          <a:p>
            <a:pPr algn="ctr"/>
            <a:r>
              <a:rPr lang="en-US" dirty="0" smtClean="0">
                <a:latin typeface="American Typewriter" charset="0"/>
                <a:ea typeface="American Typewriter" charset="0"/>
                <a:cs typeface="American Typewriter" charset="0"/>
              </a:rPr>
              <a:t>API</a:t>
            </a:r>
          </a:p>
          <a:p>
            <a:pPr algn="ctr"/>
            <a:r>
              <a:rPr lang="en-US" dirty="0" smtClean="0">
                <a:latin typeface="American Typewriter" charset="0"/>
                <a:ea typeface="American Typewriter" charset="0"/>
                <a:cs typeface="American Typewriter" charset="0"/>
              </a:rPr>
              <a:t>Response</a:t>
            </a:r>
            <a:endParaRPr lang="en-US" dirty="0">
              <a:latin typeface="American Typewriter" charset="0"/>
              <a:ea typeface="American Typewriter" charset="0"/>
              <a:cs typeface="American Typewriter" charset="0"/>
            </a:endParaRPr>
          </a:p>
        </p:txBody>
      </p:sp>
      <p:sp>
        <p:nvSpPr>
          <p:cNvPr id="21" name="Rounded Rectangle 20"/>
          <p:cNvSpPr/>
          <p:nvPr/>
        </p:nvSpPr>
        <p:spPr>
          <a:xfrm>
            <a:off x="4502822" y="2507672"/>
            <a:ext cx="7633758" cy="25215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4793673" y="2518921"/>
            <a:ext cx="2749855" cy="369332"/>
          </a:xfrm>
          <a:prstGeom prst="rect">
            <a:avLst/>
          </a:prstGeom>
          <a:noFill/>
        </p:spPr>
        <p:txBody>
          <a:bodyPr wrap="none" rtlCol="0">
            <a:spAutoFit/>
          </a:bodyPr>
          <a:lstStyle/>
          <a:p>
            <a:r>
              <a:rPr lang="en-US" dirty="0" smtClean="0">
                <a:latin typeface="American Typewriter" charset="0"/>
                <a:ea typeface="American Typewriter" charset="0"/>
                <a:cs typeface="American Typewriter" charset="0"/>
              </a:rPr>
              <a:t>Examples of APIs used:</a:t>
            </a:r>
            <a:endParaRPr lang="en-US" dirty="0">
              <a:latin typeface="American Typewriter" charset="0"/>
              <a:ea typeface="American Typewriter" charset="0"/>
              <a:cs typeface="American Typewriter" charset="0"/>
            </a:endParaRPr>
          </a:p>
        </p:txBody>
      </p:sp>
      <p:sp>
        <p:nvSpPr>
          <p:cNvPr id="23" name="TextBox 22"/>
          <p:cNvSpPr txBox="1"/>
          <p:nvPr/>
        </p:nvSpPr>
        <p:spPr>
          <a:xfrm>
            <a:off x="4517665" y="2888253"/>
            <a:ext cx="7660943" cy="1200329"/>
          </a:xfrm>
          <a:prstGeom prst="rect">
            <a:avLst/>
          </a:prstGeom>
          <a:noFill/>
        </p:spPr>
        <p:txBody>
          <a:bodyPr wrap="none" rtlCol="0">
            <a:spAutoFit/>
          </a:bodyPr>
          <a:lstStyle/>
          <a:p>
            <a:pPr marL="342900" indent="-342900">
              <a:buAutoNum type="arabicPeriod"/>
            </a:pPr>
            <a:r>
              <a:rPr lang="en-US" dirty="0" smtClean="0">
                <a:hlinkClick r:id="rId5"/>
              </a:rPr>
              <a:t>https</a:t>
            </a:r>
            <a:r>
              <a:rPr lang="en-US" dirty="0">
                <a:hlinkClick r:id="rId5"/>
              </a:rPr>
              <a:t>://api.twitter.com/1.1/search/tweets.json?src=typd&amp;q=%</a:t>
            </a:r>
            <a:r>
              <a:rPr lang="en-US" dirty="0" smtClean="0">
                <a:hlinkClick r:id="rId5"/>
              </a:rPr>
              <a:t>40Beachbody</a:t>
            </a:r>
            <a:endParaRPr lang="en-US" dirty="0" smtClean="0"/>
          </a:p>
          <a:p>
            <a:pPr marL="342900" indent="-342900">
              <a:buAutoNum type="arabicPeriod"/>
            </a:pPr>
            <a:r>
              <a:rPr lang="en-US" dirty="0">
                <a:hlinkClick r:id="rId6"/>
              </a:rPr>
              <a:t>https://api.twitter.com/1.1/users/search.json?q</a:t>
            </a:r>
            <a:r>
              <a:rPr lang="en-US" dirty="0" smtClean="0">
                <a:hlinkClick r:id="rId6"/>
              </a:rPr>
              <a:t>=(name</a:t>
            </a:r>
            <a:r>
              <a:rPr lang="en-US" dirty="0" smtClean="0"/>
              <a:t> of user)</a:t>
            </a:r>
          </a:p>
          <a:p>
            <a:pPr marL="342900" indent="-342900">
              <a:buAutoNum type="arabicPeriod"/>
            </a:pPr>
            <a:r>
              <a:rPr lang="en-US" dirty="0"/>
              <a:t> </a:t>
            </a:r>
            <a:endParaRPr lang="en-US" dirty="0" smtClean="0"/>
          </a:p>
          <a:p>
            <a:pPr marL="342900" indent="-342900">
              <a:buAutoNum type="arabicPeriod"/>
            </a:pPr>
            <a:endParaRPr lang="en-US" dirty="0"/>
          </a:p>
        </p:txBody>
      </p:sp>
      <p:pic>
        <p:nvPicPr>
          <p:cNvPr id="24" name="Picture 23"/>
          <p:cNvPicPr>
            <a:picLocks noChangeAspect="1"/>
          </p:cNvPicPr>
          <p:nvPr/>
        </p:nvPicPr>
        <p:blipFill>
          <a:blip r:embed="rId7"/>
          <a:stretch>
            <a:fillRect/>
          </a:stretch>
        </p:blipFill>
        <p:spPr>
          <a:xfrm>
            <a:off x="4922243" y="3540680"/>
            <a:ext cx="5994400" cy="1422400"/>
          </a:xfrm>
          <a:prstGeom prst="rect">
            <a:avLst/>
          </a:prstGeom>
        </p:spPr>
      </p:pic>
      <p:grpSp>
        <p:nvGrpSpPr>
          <p:cNvPr id="32" name="Group 31"/>
          <p:cNvGrpSpPr/>
          <p:nvPr/>
        </p:nvGrpSpPr>
        <p:grpSpPr>
          <a:xfrm>
            <a:off x="3255811" y="2888253"/>
            <a:ext cx="875518" cy="717083"/>
            <a:chOff x="3255811" y="2888253"/>
            <a:chExt cx="875518" cy="717083"/>
          </a:xfrm>
        </p:grpSpPr>
        <p:sp>
          <p:nvSpPr>
            <p:cNvPr id="19" name="TextBox 18"/>
            <p:cNvSpPr txBox="1"/>
            <p:nvPr/>
          </p:nvSpPr>
          <p:spPr>
            <a:xfrm>
              <a:off x="3342674" y="2923628"/>
              <a:ext cx="716863" cy="646331"/>
            </a:xfrm>
            <a:prstGeom prst="rect">
              <a:avLst/>
            </a:prstGeom>
            <a:noFill/>
          </p:spPr>
          <p:txBody>
            <a:bodyPr wrap="none" rtlCol="0">
              <a:spAutoFit/>
            </a:bodyPr>
            <a:lstStyle/>
            <a:p>
              <a:pPr algn="ctr"/>
              <a:r>
                <a:rPr lang="en-US" dirty="0" smtClean="0">
                  <a:latin typeface="American Typewriter" charset="0"/>
                  <a:ea typeface="American Typewriter" charset="0"/>
                  <a:cs typeface="American Typewriter" charset="0"/>
                </a:rPr>
                <a:t>API</a:t>
              </a:r>
            </a:p>
            <a:p>
              <a:pPr algn="ctr"/>
              <a:r>
                <a:rPr lang="en-US" dirty="0" smtClean="0">
                  <a:latin typeface="American Typewriter" charset="0"/>
                  <a:ea typeface="American Typewriter" charset="0"/>
                  <a:cs typeface="American Typewriter" charset="0"/>
                </a:rPr>
                <a:t>Calls</a:t>
              </a:r>
              <a:endParaRPr lang="en-US" dirty="0">
                <a:latin typeface="American Typewriter" charset="0"/>
                <a:ea typeface="American Typewriter" charset="0"/>
                <a:cs typeface="American Typewriter" charset="0"/>
              </a:endParaRPr>
            </a:p>
          </p:txBody>
        </p:sp>
        <p:sp>
          <p:nvSpPr>
            <p:cNvPr id="25" name="Oval 24"/>
            <p:cNvSpPr/>
            <p:nvPr/>
          </p:nvSpPr>
          <p:spPr>
            <a:xfrm>
              <a:off x="3255811" y="2888253"/>
              <a:ext cx="875518" cy="71708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merican Typewriter" charset="0"/>
                <a:ea typeface="American Typewriter" charset="0"/>
                <a:cs typeface="American Typewriter" charset="0"/>
              </a:endParaRPr>
            </a:p>
          </p:txBody>
        </p:sp>
      </p:grpSp>
      <p:cxnSp>
        <p:nvCxnSpPr>
          <p:cNvPr id="28" name="Straight Arrow Connector 27"/>
          <p:cNvCxnSpPr>
            <a:stCxn id="25" idx="6"/>
          </p:cNvCxnSpPr>
          <p:nvPr/>
        </p:nvCxnSpPr>
        <p:spPr>
          <a:xfrm flipV="1">
            <a:off x="4131329" y="3246794"/>
            <a:ext cx="3863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4820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84229"/>
            <a:ext cx="121920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solidFill>
                  <a:prstClr val="black"/>
                </a:solidFill>
                <a:latin typeface="American Typewriter" charset="0"/>
                <a:ea typeface="American Typewriter" charset="0"/>
                <a:cs typeface="American Typewriter" charset="0"/>
              </a:rPr>
              <a:t>How was the data extraction done?</a:t>
            </a:r>
            <a:endParaRPr lang="en-US" dirty="0">
              <a:latin typeface="American Typewriter" charset="0"/>
              <a:ea typeface="American Typewriter" charset="0"/>
              <a:cs typeface="American Typewriter" charset="0"/>
            </a:endParaRPr>
          </a:p>
        </p:txBody>
      </p:sp>
      <p:grpSp>
        <p:nvGrpSpPr>
          <p:cNvPr id="5" name="Group 4"/>
          <p:cNvGrpSpPr/>
          <p:nvPr/>
        </p:nvGrpSpPr>
        <p:grpSpPr>
          <a:xfrm>
            <a:off x="8778676" y="1489034"/>
            <a:ext cx="2416054" cy="571991"/>
            <a:chOff x="3072384" y="1611509"/>
            <a:chExt cx="2416054" cy="571991"/>
          </a:xfrm>
        </p:grpSpPr>
        <p:pic>
          <p:nvPicPr>
            <p:cNvPr id="6" name="Picture 5"/>
            <p:cNvPicPr>
              <a:picLocks noChangeAspect="1"/>
            </p:cNvPicPr>
            <p:nvPr/>
          </p:nvPicPr>
          <p:blipFill>
            <a:blip r:embed="rId3"/>
            <a:stretch>
              <a:fillRect/>
            </a:stretch>
          </p:blipFill>
          <p:spPr>
            <a:xfrm>
              <a:off x="3072384" y="1611509"/>
              <a:ext cx="1040478" cy="571991"/>
            </a:xfrm>
            <a:prstGeom prst="rect">
              <a:avLst/>
            </a:prstGeom>
            <a:ln>
              <a:solidFill>
                <a:srgbClr val="0070C0"/>
              </a:solidFill>
            </a:ln>
          </p:spPr>
        </p:pic>
        <p:pic>
          <p:nvPicPr>
            <p:cNvPr id="7" name="Content Placeholder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7888" y="1660812"/>
              <a:ext cx="1050550" cy="522688"/>
            </a:xfrm>
            <a:prstGeom prst="rect">
              <a:avLst/>
            </a:prstGeom>
            <a:ln>
              <a:solidFill>
                <a:srgbClr val="0070C0"/>
              </a:solidFill>
            </a:ln>
          </p:spPr>
        </p:pic>
      </p:grpSp>
      <p:sp>
        <p:nvSpPr>
          <p:cNvPr id="8" name="Rectangle 7"/>
          <p:cNvSpPr/>
          <p:nvPr/>
        </p:nvSpPr>
        <p:spPr>
          <a:xfrm>
            <a:off x="8144048" y="1235056"/>
            <a:ext cx="36576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877045" y="4033674"/>
            <a:ext cx="1884218" cy="18565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American Typewriter" charset="0"/>
                <a:ea typeface="American Typewriter" charset="0"/>
                <a:cs typeface="American Typewriter" charset="0"/>
              </a:rPr>
              <a:t>Python Program</a:t>
            </a:r>
            <a:endParaRPr lang="en-US" dirty="0">
              <a:latin typeface="American Typewriter" charset="0"/>
              <a:ea typeface="American Typewriter" charset="0"/>
              <a:cs typeface="American Typewriter" charset="0"/>
            </a:endParaRPr>
          </a:p>
        </p:txBody>
      </p:sp>
      <p:cxnSp>
        <p:nvCxnSpPr>
          <p:cNvPr id="11" name="Straight Arrow Connector 10"/>
          <p:cNvCxnSpPr>
            <a:stCxn id="9" idx="7"/>
          </p:cNvCxnSpPr>
          <p:nvPr/>
        </p:nvCxnSpPr>
        <p:spPr>
          <a:xfrm flipV="1">
            <a:off x="10485326" y="2454256"/>
            <a:ext cx="27850" cy="1851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1"/>
          </p:cNvCxnSpPr>
          <p:nvPr/>
        </p:nvCxnSpPr>
        <p:spPr>
          <a:xfrm flipV="1">
            <a:off x="9152982" y="2454256"/>
            <a:ext cx="28933" cy="1851297"/>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977926" y="3224243"/>
            <a:ext cx="1239955" cy="646331"/>
          </a:xfrm>
          <a:prstGeom prst="rect">
            <a:avLst/>
          </a:prstGeom>
          <a:noFill/>
        </p:spPr>
        <p:txBody>
          <a:bodyPr wrap="none" rtlCol="0">
            <a:spAutoFit/>
          </a:bodyPr>
          <a:lstStyle/>
          <a:p>
            <a:pPr algn="ctr"/>
            <a:r>
              <a:rPr lang="en-US" dirty="0" smtClean="0">
                <a:latin typeface="American Typewriter" charset="0"/>
                <a:ea typeface="American Typewriter" charset="0"/>
                <a:cs typeface="American Typewriter" charset="0"/>
              </a:rPr>
              <a:t>API</a:t>
            </a:r>
          </a:p>
          <a:p>
            <a:pPr algn="ctr"/>
            <a:r>
              <a:rPr lang="en-US" dirty="0" smtClean="0">
                <a:latin typeface="American Typewriter" charset="0"/>
                <a:ea typeface="American Typewriter" charset="0"/>
                <a:cs typeface="American Typewriter" charset="0"/>
              </a:rPr>
              <a:t>Response</a:t>
            </a:r>
            <a:endParaRPr lang="en-US" dirty="0">
              <a:latin typeface="American Typewriter" charset="0"/>
              <a:ea typeface="American Typewriter" charset="0"/>
              <a:cs typeface="American Typewriter" charset="0"/>
            </a:endParaRPr>
          </a:p>
        </p:txBody>
      </p:sp>
      <p:sp>
        <p:nvSpPr>
          <p:cNvPr id="21" name="Rounded Rectangle 20"/>
          <p:cNvSpPr/>
          <p:nvPr/>
        </p:nvSpPr>
        <p:spPr>
          <a:xfrm>
            <a:off x="56860" y="1163781"/>
            <a:ext cx="7633758" cy="48906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10476712" y="3188866"/>
            <a:ext cx="716863" cy="646331"/>
          </a:xfrm>
          <a:prstGeom prst="rect">
            <a:avLst/>
          </a:prstGeom>
          <a:noFill/>
        </p:spPr>
        <p:txBody>
          <a:bodyPr wrap="none" rtlCol="0">
            <a:spAutoFit/>
          </a:bodyPr>
          <a:lstStyle/>
          <a:p>
            <a:pPr algn="ctr"/>
            <a:r>
              <a:rPr lang="en-US" dirty="0" smtClean="0">
                <a:latin typeface="American Typewriter" charset="0"/>
                <a:ea typeface="American Typewriter" charset="0"/>
                <a:cs typeface="American Typewriter" charset="0"/>
              </a:rPr>
              <a:t>API</a:t>
            </a:r>
          </a:p>
          <a:p>
            <a:pPr algn="ctr"/>
            <a:r>
              <a:rPr lang="en-US" dirty="0" smtClean="0">
                <a:latin typeface="American Typewriter" charset="0"/>
                <a:ea typeface="American Typewriter" charset="0"/>
                <a:cs typeface="American Typewriter" charset="0"/>
              </a:rPr>
              <a:t>Calls</a:t>
            </a:r>
            <a:endParaRPr lang="en-US" dirty="0">
              <a:latin typeface="American Typewriter" charset="0"/>
              <a:ea typeface="American Typewriter" charset="0"/>
              <a:cs typeface="American Typewriter" charset="0"/>
            </a:endParaRPr>
          </a:p>
        </p:txBody>
      </p:sp>
      <p:sp>
        <p:nvSpPr>
          <p:cNvPr id="2" name="Oval 1"/>
          <p:cNvSpPr/>
          <p:nvPr/>
        </p:nvSpPr>
        <p:spPr>
          <a:xfrm>
            <a:off x="8041602" y="3057018"/>
            <a:ext cx="1083670" cy="10854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p:cNvCxnSpPr>
            <a:stCxn id="21" idx="3"/>
            <a:endCxn id="2" idx="2"/>
          </p:cNvCxnSpPr>
          <p:nvPr/>
        </p:nvCxnSpPr>
        <p:spPr>
          <a:xfrm flipV="1">
            <a:off x="7690618" y="3599763"/>
            <a:ext cx="350984" cy="9346"/>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5"/>
          <a:stretch>
            <a:fillRect/>
          </a:stretch>
        </p:blipFill>
        <p:spPr>
          <a:xfrm>
            <a:off x="634938" y="1650869"/>
            <a:ext cx="6334551" cy="4368656"/>
          </a:xfrm>
          <a:prstGeom prst="rect">
            <a:avLst/>
          </a:prstGeom>
        </p:spPr>
      </p:pic>
      <p:sp>
        <p:nvSpPr>
          <p:cNvPr id="30" name="TextBox 29"/>
          <p:cNvSpPr txBox="1"/>
          <p:nvPr/>
        </p:nvSpPr>
        <p:spPr>
          <a:xfrm>
            <a:off x="817418" y="1210999"/>
            <a:ext cx="3174652" cy="369332"/>
          </a:xfrm>
          <a:prstGeom prst="rect">
            <a:avLst/>
          </a:prstGeom>
          <a:noFill/>
        </p:spPr>
        <p:txBody>
          <a:bodyPr wrap="none" rtlCol="0">
            <a:spAutoFit/>
          </a:bodyPr>
          <a:lstStyle/>
          <a:p>
            <a:r>
              <a:rPr lang="en-US" dirty="0" smtClean="0">
                <a:latin typeface="American Typewriter" charset="0"/>
                <a:ea typeface="American Typewriter" charset="0"/>
                <a:cs typeface="American Typewriter" charset="0"/>
              </a:rPr>
              <a:t>Examples of API response :</a:t>
            </a:r>
            <a:endParaRPr lang="en-US" dirty="0">
              <a:latin typeface="American Typewriter" charset="0"/>
              <a:ea typeface="American Typewriter" charset="0"/>
              <a:cs typeface="American Typewriter" charset="0"/>
            </a:endParaRPr>
          </a:p>
        </p:txBody>
      </p:sp>
      <p:sp>
        <p:nvSpPr>
          <p:cNvPr id="31" name="Rounded Rectangle 30"/>
          <p:cNvSpPr/>
          <p:nvPr/>
        </p:nvSpPr>
        <p:spPr>
          <a:xfrm>
            <a:off x="2479964" y="6331523"/>
            <a:ext cx="2784763" cy="34295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1">
                    <a:lumMod val="50000"/>
                  </a:schemeClr>
                </a:solidFill>
                <a:latin typeface="American Typewriter" charset="0"/>
                <a:ea typeface="American Typewriter" charset="0"/>
                <a:cs typeface="American Typewriter" charset="0"/>
              </a:rPr>
              <a:t>Response Parsing</a:t>
            </a:r>
            <a:endParaRPr lang="en-US" dirty="0">
              <a:solidFill>
                <a:schemeClr val="accent1">
                  <a:lumMod val="50000"/>
                </a:schemeClr>
              </a:solidFill>
              <a:latin typeface="American Typewriter" charset="0"/>
              <a:ea typeface="American Typewriter" charset="0"/>
              <a:cs typeface="American Typewriter" charset="0"/>
            </a:endParaRPr>
          </a:p>
        </p:txBody>
      </p:sp>
      <p:cxnSp>
        <p:nvCxnSpPr>
          <p:cNvPr id="33" name="Straight Arrow Connector 32"/>
          <p:cNvCxnSpPr>
            <a:stCxn id="31" idx="0"/>
            <a:endCxn id="21" idx="2"/>
          </p:cNvCxnSpPr>
          <p:nvPr/>
        </p:nvCxnSpPr>
        <p:spPr>
          <a:xfrm flipV="1">
            <a:off x="3872346" y="6054436"/>
            <a:ext cx="1393" cy="277087"/>
          </a:xfrm>
          <a:prstGeom prst="straightConnector1">
            <a:avLst/>
          </a:prstGeom>
          <a:ln>
            <a:headEnd type="stealt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8263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7300"/>
            <a:ext cx="10515600" cy="1325563"/>
          </a:xfrm>
        </p:spPr>
        <p:txBody>
          <a:bodyPr/>
          <a:lstStyle/>
          <a:p>
            <a:r>
              <a:rPr lang="en-US" dirty="0" smtClean="0">
                <a:latin typeface="American Typewriter" charset="0"/>
                <a:ea typeface="American Typewriter" charset="0"/>
                <a:cs typeface="American Typewriter" charset="0"/>
              </a:rPr>
              <a:t>Source Code (examples)</a:t>
            </a:r>
            <a:endParaRPr lang="en-US" dirty="0">
              <a:latin typeface="American Typewriter" charset="0"/>
              <a:ea typeface="American Typewriter" charset="0"/>
              <a:cs typeface="American Typewriter" charset="0"/>
            </a:endParaRPr>
          </a:p>
        </p:txBody>
      </p:sp>
      <p:sp>
        <p:nvSpPr>
          <p:cNvPr id="4" name="Rectangle 3">
            <a:hlinkClick r:id="rId2" tooltip="Martin's Github Repo"/>
          </p:cNvPr>
          <p:cNvSpPr/>
          <p:nvPr/>
        </p:nvSpPr>
        <p:spPr>
          <a:xfrm>
            <a:off x="5088320" y="5219700"/>
            <a:ext cx="2015360" cy="369332"/>
          </a:xfrm>
          <a:prstGeom prst="rect">
            <a:avLst/>
          </a:prstGeom>
        </p:spPr>
        <p:txBody>
          <a:bodyPr wrap="none">
            <a:spAutoFit/>
          </a:bodyPr>
          <a:lstStyle/>
          <a:p>
            <a:r>
              <a:rPr lang="en-US" smtClean="0">
                <a:solidFill>
                  <a:schemeClr val="accent1">
                    <a:lumMod val="75000"/>
                  </a:schemeClr>
                </a:solidFill>
              </a:rPr>
              <a:t>Martin’s Repository</a:t>
            </a:r>
            <a:endParaRPr lang="en-US" dirty="0">
              <a:solidFill>
                <a:schemeClr val="accent1">
                  <a:lumMod val="75000"/>
                </a:schemeClr>
              </a:solidFill>
            </a:endParaRPr>
          </a:p>
        </p:txBody>
      </p:sp>
      <p:pic>
        <p:nvPicPr>
          <p:cNvPr id="5" name="Picture 4"/>
          <p:cNvPicPr>
            <a:picLocks noChangeAspect="1"/>
          </p:cNvPicPr>
          <p:nvPr/>
        </p:nvPicPr>
        <p:blipFill>
          <a:blip r:embed="rId3"/>
          <a:stretch>
            <a:fillRect/>
          </a:stretch>
        </p:blipFill>
        <p:spPr>
          <a:xfrm>
            <a:off x="4419600" y="1638300"/>
            <a:ext cx="3352800" cy="3581400"/>
          </a:xfrm>
          <a:prstGeom prst="rect">
            <a:avLst/>
          </a:prstGeom>
        </p:spPr>
      </p:pic>
    </p:spTree>
    <p:extLst>
      <p:ext uri="{BB962C8B-B14F-4D97-AF65-F5344CB8AC3E}">
        <p14:creationId xmlns:p14="http://schemas.microsoft.com/office/powerpoint/2010/main" val="2593699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87379"/>
            <a:ext cx="9144000" cy="2387600"/>
          </a:xfrm>
        </p:spPr>
        <p:txBody>
          <a:bodyPr>
            <a:normAutofit/>
          </a:bodyPr>
          <a:lstStyle/>
          <a:p>
            <a:r>
              <a:rPr lang="en-US" sz="4400" dirty="0" smtClean="0">
                <a:latin typeface="American Typewriter" charset="0"/>
                <a:ea typeface="American Typewriter" charset="0"/>
                <a:cs typeface="American Typewriter" charset="0"/>
              </a:rPr>
              <a:t>Social Listening</a:t>
            </a:r>
            <a:endParaRPr lang="en-US" sz="4400" dirty="0">
              <a:latin typeface="American Typewriter" charset="0"/>
              <a:ea typeface="American Typewriter" charset="0"/>
              <a:cs typeface="American Typewriter" charset="0"/>
            </a:endParaRPr>
          </a:p>
        </p:txBody>
      </p:sp>
      <p:pic>
        <p:nvPicPr>
          <p:cNvPr id="4" name="Picture 3"/>
          <p:cNvPicPr>
            <a:picLocks noChangeAspect="1"/>
          </p:cNvPicPr>
          <p:nvPr/>
        </p:nvPicPr>
        <p:blipFill>
          <a:blip r:embed="rId2"/>
          <a:stretch>
            <a:fillRect/>
          </a:stretch>
        </p:blipFill>
        <p:spPr>
          <a:xfrm>
            <a:off x="3533485" y="2438397"/>
            <a:ext cx="5127273" cy="810636"/>
          </a:xfrm>
          <a:prstGeom prst="rect">
            <a:avLst/>
          </a:prstGeom>
        </p:spPr>
      </p:pic>
    </p:spTree>
    <p:extLst>
      <p:ext uri="{BB962C8B-B14F-4D97-AF65-F5344CB8AC3E}">
        <p14:creationId xmlns:p14="http://schemas.microsoft.com/office/powerpoint/2010/main" val="4196957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59842" y="2743200"/>
            <a:ext cx="4487764" cy="1798927"/>
          </a:xfrm>
        </p:spPr>
        <p:txBody>
          <a:bodyPr>
            <a:normAutofit fontScale="70000" lnSpcReduction="20000"/>
          </a:bodyPr>
          <a:lstStyle/>
          <a:p>
            <a:pPr>
              <a:lnSpc>
                <a:spcPct val="120000"/>
              </a:lnSpc>
            </a:pPr>
            <a:r>
              <a:rPr lang="en-US" sz="2400" dirty="0" smtClean="0">
                <a:latin typeface="American Typewriter" charset="0"/>
                <a:ea typeface="American Typewriter" charset="0"/>
                <a:cs typeface="American Typewriter" charset="0"/>
              </a:rPr>
              <a:t>Week from </a:t>
            </a:r>
            <a:r>
              <a:rPr lang="en-US" sz="2400" dirty="0">
                <a:latin typeface="American Typewriter" charset="0"/>
                <a:ea typeface="American Typewriter" charset="0"/>
                <a:cs typeface="American Typewriter" charset="0"/>
              </a:rPr>
              <a:t>11/13 to 11/24</a:t>
            </a:r>
          </a:p>
          <a:p>
            <a:pPr>
              <a:lnSpc>
                <a:spcPct val="120000"/>
              </a:lnSpc>
            </a:pPr>
            <a:r>
              <a:rPr lang="en-US" sz="2400" dirty="0">
                <a:latin typeface="American Typewriter" charset="0"/>
                <a:ea typeface="American Typewriter" charset="0"/>
                <a:cs typeface="American Typewriter" charset="0"/>
              </a:rPr>
              <a:t>@</a:t>
            </a:r>
            <a:r>
              <a:rPr lang="en-US" sz="2400" dirty="0" err="1">
                <a:latin typeface="American Typewriter" charset="0"/>
                <a:ea typeface="American Typewriter" charset="0"/>
                <a:cs typeface="American Typewriter" charset="0"/>
              </a:rPr>
              <a:t>Beachbody</a:t>
            </a:r>
            <a:r>
              <a:rPr lang="en-US" sz="2400" dirty="0">
                <a:latin typeface="American Typewriter" charset="0"/>
                <a:ea typeface="American Typewriter" charset="0"/>
                <a:cs typeface="American Typewriter" charset="0"/>
              </a:rPr>
              <a:t> was mentioned in 1,400 tweets</a:t>
            </a:r>
          </a:p>
          <a:p>
            <a:pPr>
              <a:lnSpc>
                <a:spcPct val="120000"/>
              </a:lnSpc>
            </a:pPr>
            <a:r>
              <a:rPr lang="en-US" sz="2400" dirty="0">
                <a:latin typeface="American Typewriter" charset="0"/>
                <a:ea typeface="American Typewriter" charset="0"/>
                <a:cs typeface="American Typewriter" charset="0"/>
              </a:rPr>
              <a:t>371 Original Tweets</a:t>
            </a:r>
          </a:p>
          <a:p>
            <a:pPr>
              <a:lnSpc>
                <a:spcPct val="120000"/>
              </a:lnSpc>
            </a:pPr>
            <a:r>
              <a:rPr lang="en-US" sz="2400" dirty="0">
                <a:latin typeface="American Typewriter" charset="0"/>
                <a:ea typeface="American Typewriter" charset="0"/>
                <a:cs typeface="American Typewriter" charset="0"/>
              </a:rPr>
              <a:t>1029 Re-tweets</a:t>
            </a:r>
          </a:p>
        </p:txBody>
      </p:sp>
      <p:pic>
        <p:nvPicPr>
          <p:cNvPr id="4" name="Picture 3"/>
          <p:cNvPicPr>
            <a:picLocks noChangeAspect="1"/>
          </p:cNvPicPr>
          <p:nvPr/>
        </p:nvPicPr>
        <p:blipFill>
          <a:blip r:embed="rId2"/>
          <a:stretch>
            <a:fillRect/>
          </a:stretch>
        </p:blipFill>
        <p:spPr>
          <a:xfrm>
            <a:off x="486018" y="1514095"/>
            <a:ext cx="6973824" cy="3749548"/>
          </a:xfrm>
          <a:prstGeom prst="rect">
            <a:avLst/>
          </a:prstGeom>
        </p:spPr>
      </p:pic>
      <p:sp>
        <p:nvSpPr>
          <p:cNvPr id="5" name="Title 1"/>
          <p:cNvSpPr>
            <a:spLocks noGrp="1"/>
          </p:cNvSpPr>
          <p:nvPr>
            <p:ph type="title"/>
          </p:nvPr>
        </p:nvSpPr>
        <p:spPr>
          <a:xfrm>
            <a:off x="1233175" y="348540"/>
            <a:ext cx="9919734" cy="732126"/>
          </a:xfrm>
          <a:ln>
            <a:noFill/>
          </a:ln>
        </p:spPr>
        <p:style>
          <a:lnRef idx="2">
            <a:schemeClr val="accent1"/>
          </a:lnRef>
          <a:fillRef idx="1">
            <a:schemeClr val="lt1"/>
          </a:fillRef>
          <a:effectRef idx="0">
            <a:schemeClr val="accent1"/>
          </a:effectRef>
          <a:fontRef idx="minor">
            <a:schemeClr val="dk1"/>
          </a:fontRef>
        </p:style>
        <p:txBody>
          <a:bodyPr>
            <a:noAutofit/>
          </a:bodyPr>
          <a:lstStyle/>
          <a:p>
            <a:pPr algn="ctr"/>
            <a:r>
              <a:rPr lang="en-US" sz="2000" dirty="0">
                <a:solidFill>
                  <a:prstClr val="black"/>
                </a:solidFill>
                <a:latin typeface="American Typewriter" charset="0"/>
                <a:ea typeface="American Typewriter" charset="0"/>
                <a:cs typeface="American Typewriter" charset="0"/>
              </a:rPr>
              <a:t>Top 25 most common hashtags associated with </a:t>
            </a:r>
            <a:r>
              <a:rPr lang="en-US" sz="2000" dirty="0" err="1">
                <a:solidFill>
                  <a:prstClr val="black"/>
                </a:solidFill>
                <a:latin typeface="American Typewriter" charset="0"/>
                <a:ea typeface="American Typewriter" charset="0"/>
                <a:cs typeface="American Typewriter" charset="0"/>
              </a:rPr>
              <a:t>Beachbody</a:t>
            </a:r>
            <a:r>
              <a:rPr lang="en-US" sz="2000" dirty="0">
                <a:solidFill>
                  <a:prstClr val="black"/>
                </a:solidFill>
                <a:latin typeface="American Typewriter" charset="0"/>
                <a:ea typeface="American Typewriter" charset="0"/>
                <a:cs typeface="American Typewriter" charset="0"/>
              </a:rPr>
              <a:t> over the course of 1 week </a:t>
            </a:r>
            <a:endParaRPr lang="en-US" sz="2800" dirty="0">
              <a:latin typeface="American Typewriter" charset="0"/>
              <a:ea typeface="American Typewriter" charset="0"/>
              <a:cs typeface="American Typewriter" charset="0"/>
            </a:endParaRPr>
          </a:p>
        </p:txBody>
      </p:sp>
      <p:pic>
        <p:nvPicPr>
          <p:cNvPr id="7" name="Picture 6"/>
          <p:cNvPicPr>
            <a:picLocks noChangeAspect="1"/>
          </p:cNvPicPr>
          <p:nvPr/>
        </p:nvPicPr>
        <p:blipFill>
          <a:blip r:embed="rId3"/>
          <a:stretch>
            <a:fillRect/>
          </a:stretch>
        </p:blipFill>
        <p:spPr>
          <a:xfrm>
            <a:off x="77818" y="348540"/>
            <a:ext cx="1155357" cy="635144"/>
          </a:xfrm>
          <a:prstGeom prst="rect">
            <a:avLst/>
          </a:prstGeom>
          <a:ln>
            <a:solidFill>
              <a:schemeClr val="accent1">
                <a:lumMod val="60000"/>
                <a:lumOff val="40000"/>
              </a:schemeClr>
            </a:solidFill>
          </a:ln>
        </p:spPr>
      </p:pic>
    </p:spTree>
    <p:extLst>
      <p:ext uri="{BB962C8B-B14F-4D97-AF65-F5344CB8AC3E}">
        <p14:creationId xmlns:p14="http://schemas.microsoft.com/office/powerpoint/2010/main" val="868969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4282</TotalTime>
  <Words>1107</Words>
  <Application>Microsoft Macintosh PowerPoint</Application>
  <PresentationFormat>Widescreen</PresentationFormat>
  <Paragraphs>165</Paragraphs>
  <Slides>31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American Typewriter</vt:lpstr>
      <vt:lpstr>Calibri</vt:lpstr>
      <vt:lpstr>Calibri Light</vt:lpstr>
      <vt:lpstr>HelveticaNeue</vt:lpstr>
      <vt:lpstr>Arial</vt:lpstr>
      <vt:lpstr>Office Theme</vt:lpstr>
      <vt:lpstr>PowerPoint Presentation</vt:lpstr>
      <vt:lpstr>POST</vt:lpstr>
      <vt:lpstr>Technical Solution</vt:lpstr>
      <vt:lpstr>PowerPoint Presentation</vt:lpstr>
      <vt:lpstr>PowerPoint Presentation</vt:lpstr>
      <vt:lpstr>PowerPoint Presentation</vt:lpstr>
      <vt:lpstr>Source Code (examples)</vt:lpstr>
      <vt:lpstr>Social Listening</vt:lpstr>
      <vt:lpstr>Top 25 most common hashtags associated with Beachbody over the course of 1 week </vt:lpstr>
      <vt:lpstr>Twitter Listening What is what in Twitter’s World</vt:lpstr>
      <vt:lpstr>Facebook Listening What is what in FB’s World</vt:lpstr>
      <vt:lpstr>Top 25 most common hashtags associated with Beachbody over the course of 1 week </vt:lpstr>
      <vt:lpstr>User Geographies Dot colors represent # of times twitted or re-tweeted</vt:lpstr>
      <vt:lpstr>User Geographies - USA</vt:lpstr>
      <vt:lpstr>User Geographies – USA Region</vt:lpstr>
      <vt:lpstr>Europe</vt:lpstr>
      <vt:lpstr>PowerPoint Presentation</vt:lpstr>
      <vt:lpstr>PowerPoint Presentation</vt:lpstr>
      <vt:lpstr>PowerPoint Presentation</vt:lpstr>
      <vt:lpstr>What is Sentiment Analysis?</vt:lpstr>
      <vt:lpstr>How to Interpret Polarity Scores?</vt:lpstr>
      <vt:lpstr>PowerPoint Presentation</vt:lpstr>
      <vt:lpstr>PowerPoint Presentation</vt:lpstr>
      <vt:lpstr>PowerPoint Presentation</vt:lpstr>
      <vt:lpstr>Facebook – Hashtag Analysis (11/1 to 11/24)</vt:lpstr>
      <vt:lpstr>PowerPoint Presentation</vt:lpstr>
      <vt:lpstr>How Social Listening Can Help Beachbody’s Brainstorming</vt:lpstr>
      <vt:lpstr>Additional Ideas</vt:lpstr>
      <vt:lpstr>Appendix</vt:lpstr>
      <vt:lpstr>Top 25 most common hashtags associated with Beachbody over the course of 1 week </vt:lpstr>
      <vt:lpstr>Facebook</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Rasumoff</dc:creator>
  <cp:lastModifiedBy>Martin Rasumoff</cp:lastModifiedBy>
  <cp:revision>59</cp:revision>
  <dcterms:created xsi:type="dcterms:W3CDTF">2015-11-25T17:53:02Z</dcterms:created>
  <dcterms:modified xsi:type="dcterms:W3CDTF">2015-12-01T18:08:31Z</dcterms:modified>
</cp:coreProperties>
</file>